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4" r:id="rId2"/>
    <p:sldId id="285" r:id="rId3"/>
    <p:sldId id="293" r:id="rId4"/>
    <p:sldId id="264" r:id="rId5"/>
    <p:sldId id="262" r:id="rId6"/>
    <p:sldId id="263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3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b="1" dirty="0"/>
              <a:t>Figure 3: </a:t>
            </a:r>
            <a:r>
              <a:rPr lang="en-AU" dirty="0"/>
              <a:t>Comparing homelessness typologies,</a:t>
            </a:r>
            <a:r>
              <a:rPr lang="en-AU" baseline="0" dirty="0"/>
              <a:t> </a:t>
            </a:r>
            <a:r>
              <a:rPr lang="en-AU" dirty="0"/>
              <a:t>Denmark and the USA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Kuhn &amp; Culhane (1998)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Transtional</c:v>
                </c:pt>
                <c:pt idx="1">
                  <c:v>Episodic</c:v>
                </c:pt>
                <c:pt idx="2">
                  <c:v>Chronic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81</c:v>
                </c:pt>
                <c:pt idx="1">
                  <c:v>9.1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E-4334-A8D5-0278727BDB4D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Benjaminsen &amp; Andrade (2015)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Sheet2!$A$2:$A$4</c:f>
              <c:strCache>
                <c:ptCount val="3"/>
                <c:pt idx="0">
                  <c:v>Transtional</c:v>
                </c:pt>
                <c:pt idx="1">
                  <c:v>Episodic</c:v>
                </c:pt>
                <c:pt idx="2">
                  <c:v>Chronic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77.2</c:v>
                </c:pt>
                <c:pt idx="1">
                  <c:v>7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E-4334-A8D5-0278727BD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819720"/>
        <c:axId val="438817096"/>
      </c:barChart>
      <c:catAx>
        <c:axId val="43881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817096"/>
        <c:crosses val="autoZero"/>
        <c:auto val="1"/>
        <c:lblAlgn val="ctr"/>
        <c:lblOffset val="100"/>
        <c:noMultiLvlLbl val="0"/>
      </c:catAx>
      <c:valAx>
        <c:axId val="43881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81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68F0-F47B-46F7-A241-FD0A7BE23864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D2F2-4DA6-4658-B050-6B7327BCE0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63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0CAC-D2C8-4642-BE0D-90836E10253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608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4282-B0FC-045F-505C-7F9F74397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702C5-CDF6-5BAE-D19C-339C56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33B31-9A5B-0B3F-EA50-64860868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7745-104B-7E5B-B0BF-F6DED1EF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B6E41-5055-DA32-9863-6B86D1BA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15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E0DA-6553-765D-9939-B33D9870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65EF2-3E3A-1997-2DC2-F8ACD569F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E2337-A015-EF14-6C33-64FCD87A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D3B5A-454D-35B8-2086-30383E52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7CB77-A222-06E4-44C5-3008B062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094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987E79-38CB-E52C-F62C-3DCB3A4B4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1650A-1272-EA38-1D18-A40BB9BE3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08B00-8151-3823-CAAD-AEDE4D35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F4ABC-6A0E-D1FF-8A14-D07E4F88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F1E8-983C-4ACE-C08C-C126A054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643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_option 1_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F2C3B5-0EEE-7745-A7B9-592D5689F9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0077" y="306919"/>
            <a:ext cx="11240564" cy="1751373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en-GB" noProof="0" dirty="0"/>
              <a:t>Click to edit 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0077" y="2192060"/>
            <a:ext cx="11240564" cy="1409269"/>
          </a:xfrm>
        </p:spPr>
        <p:txBody>
          <a:bodyPr anchor="t" anchorCtr="0"/>
          <a:lstStyle>
            <a:lvl1pPr marL="0" indent="0" algn="l">
              <a:buNone/>
              <a:defRPr sz="3600" b="1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Subhead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DA21FA2-E392-1B41-A0A7-90CFC9BA4B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478" y="5973797"/>
            <a:ext cx="1681207" cy="7504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D35544-392A-4E4D-A137-14755080D317}"/>
              </a:ext>
            </a:extLst>
          </p:cNvPr>
          <p:cNvSpPr txBox="1"/>
          <p:nvPr userDrawn="1"/>
        </p:nvSpPr>
        <p:spPr>
          <a:xfrm>
            <a:off x="10088415" y="6563336"/>
            <a:ext cx="2232063" cy="225767"/>
          </a:xfrm>
          <a:prstGeom prst="rect">
            <a:avLst/>
          </a:prstGeom>
          <a:noFill/>
        </p:spPr>
        <p:txBody>
          <a:bodyPr vert="horz" wrap="square" lIns="0" tIns="60960" rIns="121920" bIns="60960" rtlCol="0" anchor="t" anchorCtr="0">
            <a:spAutoFit/>
          </a:bodyPr>
          <a:lstStyle/>
          <a:p>
            <a:r>
              <a:rPr lang="en-AU" sz="667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CRICOS provider number: 00122A | RTO Code: 3046</a:t>
            </a:r>
          </a:p>
        </p:txBody>
      </p:sp>
    </p:spTree>
    <p:extLst>
      <p:ext uri="{BB962C8B-B14F-4D97-AF65-F5344CB8AC3E}">
        <p14:creationId xmlns:p14="http://schemas.microsoft.com/office/powerpoint/2010/main" val="300659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7948-1595-F138-D0A2-76DC7D13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DA6D-D728-8BF4-B31A-B5FBCF4A5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C54F8-FED2-B498-D6E5-EF1AAB9C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F48F-97D4-3663-4E21-92C02BBE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D6CBD-868D-C0B0-EF11-E454AD9B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17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333E-351C-59D4-01FE-BAF6AEDFA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8F759-CA60-D8A4-52AC-914315F6A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E785B-41EB-E303-91D0-5DDEFAE4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EDA13-FE6C-345E-A76B-6C203521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5AA20-7613-3B6E-EE05-A7F082DB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96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B57E-E65B-DAA2-97B1-1B6667EC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3597-9D69-D97D-104C-F3841A1FA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EBD9B-20E1-B4B5-59FD-0C545601A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89E5-9EC2-9297-54FC-94973053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9A1AD-5FE8-7ED4-F762-E44F3745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B9946-61D2-CBB1-4D57-6EFA6BE2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45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F5A3-0FEC-2099-822D-46401980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97C06-179E-04E2-7567-29BE7545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35975-D757-69EB-F4E8-A1053C092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74F79B-1D14-4761-8ECC-F63B36A6C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3B89-1B42-67D6-5CB1-746B7E985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BBBF2-33C3-AEFA-633F-1B768403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E36E9D-AFB2-91DA-F076-37AF1C01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9C928-DB7E-BA4E-8BCB-C8B8C417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38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629A-DEED-E48B-36CB-4267291E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65253-DFB9-2F58-774B-42550B0F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84307-534C-DEFB-1C8F-F9CB6BAA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D0445-FC94-F1C3-3A10-68FD5474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91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446E9-91DF-2E69-0BB9-A22313AF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0BBDA-2833-E599-E859-BED211B4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AFE90-A0C8-6B1C-556C-F924B8F5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9BE6-E2D7-223D-0717-17956DE3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D85EF-759E-064C-51C8-E8B9F9F00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0F26C-25D8-EA82-B8BC-E3B1B5B91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38D9B-4FC5-BF20-0BCC-005D26BD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D1BC1-1964-E2AA-B12B-DC5622501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6A0E5-CBDF-9518-6607-C7A83FE5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303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4866-7E07-D14D-26DB-2AC246D5B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C2330-3846-C9C0-0C7A-C7BE89BFF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BF9A9-2988-5685-70EE-37FCD7275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AEFA6-9D37-DC2A-CE00-894732D6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9F13C-7B5B-DF2C-C28A-ECED5E61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7705F-311B-A1FA-0E7E-09918151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2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CE20CF-274A-7B2E-0DCC-C5525168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CE83C-5A5A-F78D-F73B-28E9D13A5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FC7CD-0089-E371-CCB4-4852F8270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365F-4B1A-48EB-AD7B-667B0D8DC1C2}" type="datetimeFigureOut">
              <a:rPr lang="en-AU" smtClean="0"/>
              <a:t>23/08/2023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322BC-58A4-9319-16D0-62D09F99F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C03E-C4FA-1ADA-B767-7B097FD48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B3DA-A9B2-4A51-A6D8-5D49A75B7B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65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3FED-BA92-784C-A406-91B4438BA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Preventing homelessness: Some observations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24E42-9D63-834F-A678-2CA4B0B87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77" y="2192060"/>
            <a:ext cx="11240564" cy="2607649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Guy Johnson, </a:t>
            </a:r>
          </a:p>
          <a:p>
            <a:r>
              <a:rPr lang="en-US" dirty="0"/>
              <a:t>Professor of Urban Housing and Homelessness</a:t>
            </a:r>
          </a:p>
          <a:p>
            <a:r>
              <a:rPr lang="en-US" dirty="0"/>
              <a:t>Director, Unison Housing Research Lab</a:t>
            </a:r>
          </a:p>
          <a:p>
            <a:endParaRPr lang="en-US" dirty="0"/>
          </a:p>
          <a:p>
            <a:r>
              <a:rPr lang="en-US" dirty="0"/>
              <a:t>Homelessness Australia, August 23,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7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1BF61C0-FD00-474B-9818-C93D56D75A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56085" y="848217"/>
          <a:ext cx="990096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E0B6882-6536-44EF-8BCA-F330A52AE50E}"/>
              </a:ext>
            </a:extLst>
          </p:cNvPr>
          <p:cNvSpPr txBox="1"/>
          <p:nvPr/>
        </p:nvSpPr>
        <p:spPr>
          <a:xfrm>
            <a:off x="3092957" y="5540423"/>
            <a:ext cx="636767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Kuhn, R. and D. Culhane (1998). 'Applying cluster analysis to test a typology of homelessness by pattern of shelter utilization: Results from the analysis of administrative data</a:t>
            </a:r>
            <a:r>
              <a:rPr lang="en-AU" sz="1100" i="1" dirty="0"/>
              <a:t>', American Journal of Community Psychology.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Benjaminsen, L. and S. Andrade (2015). 'Testing a typology of Homelessness across welfare regimes: Shelter Use in Denmark and the US', </a:t>
            </a:r>
            <a:r>
              <a:rPr lang="en-AU" sz="1100" i="1" dirty="0"/>
              <a:t>Housing Studies</a:t>
            </a:r>
            <a:r>
              <a:rPr lang="en-AU" sz="1100" dirty="0"/>
              <a:t>. 6(30): 858-876.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BE9A5C-C4FF-43B9-AC85-AA835631A3D6}"/>
              </a:ext>
            </a:extLst>
          </p:cNvPr>
          <p:cNvSpPr txBox="1"/>
          <p:nvPr/>
        </p:nvSpPr>
        <p:spPr>
          <a:xfrm>
            <a:off x="6261906" y="5061055"/>
            <a:ext cx="84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2">
                    <a:lumMod val="50000"/>
                  </a:schemeClr>
                </a:solidFill>
              </a:rPr>
              <a:t>(Denmark)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0260FD-F5D7-4265-B09C-D7D90F451791}"/>
              </a:ext>
            </a:extLst>
          </p:cNvPr>
          <p:cNvSpPr txBox="1"/>
          <p:nvPr/>
        </p:nvSpPr>
        <p:spPr>
          <a:xfrm>
            <a:off x="4608655" y="5061055"/>
            <a:ext cx="844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2">
                    <a:lumMod val="50000"/>
                  </a:schemeClr>
                </a:solidFill>
              </a:rPr>
              <a:t>(USA)</a:t>
            </a:r>
          </a:p>
        </p:txBody>
      </p:sp>
    </p:spTree>
    <p:extLst>
      <p:ext uri="{BB962C8B-B14F-4D97-AF65-F5344CB8AC3E}">
        <p14:creationId xmlns:p14="http://schemas.microsoft.com/office/powerpoint/2010/main" val="29574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7401F-0DC8-4D3D-9AAE-1BF8C79A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3974"/>
            <a:ext cx="10515600" cy="51929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r>
              <a:rPr lang="en-AU" sz="2400" b="1" dirty="0"/>
              <a:t>PROPOSITION</a:t>
            </a:r>
          </a:p>
          <a:p>
            <a:pPr marL="0" indent="0">
              <a:buNone/>
            </a:pPr>
            <a:r>
              <a:rPr lang="en-AU" sz="2400" dirty="0"/>
              <a:t>Homelessness in countries with </a:t>
            </a:r>
            <a:r>
              <a:rPr lang="en-AU" sz="2400" b="1" dirty="0"/>
              <a:t>extensive welfare systems </a:t>
            </a:r>
            <a:r>
              <a:rPr lang="en-AU" sz="2400" dirty="0"/>
              <a:t>is more likely to be </a:t>
            </a:r>
            <a:r>
              <a:rPr lang="en-AU" sz="2400" b="1" dirty="0"/>
              <a:t>concentrated amongst individuals with complex support needs</a:t>
            </a:r>
            <a:r>
              <a:rPr lang="en-AU" sz="2400" dirty="0"/>
              <a:t>, such as mental illness or substance abuse, whereas homelessness in countries with less extensive welfare systems is more likely to result from </a:t>
            </a:r>
            <a:r>
              <a:rPr lang="en-AU" sz="2400" b="1" dirty="0"/>
              <a:t>poverty and housing affordability </a:t>
            </a:r>
            <a:r>
              <a:rPr lang="en-AU" sz="2400" dirty="0"/>
              <a:t>problems.</a:t>
            </a:r>
          </a:p>
        </p:txBody>
      </p:sp>
    </p:spTree>
    <p:extLst>
      <p:ext uri="{BB962C8B-B14F-4D97-AF65-F5344CB8AC3E}">
        <p14:creationId xmlns:p14="http://schemas.microsoft.com/office/powerpoint/2010/main" val="239383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3CD512-B70F-22FD-49D3-5493654B1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683" y="328915"/>
            <a:ext cx="7492633" cy="62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5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10" y="365125"/>
            <a:ext cx="9497889" cy="1325563"/>
          </a:xfrm>
        </p:spPr>
        <p:txBody>
          <a:bodyPr>
            <a:normAutofit/>
          </a:bodyPr>
          <a:lstStyle/>
          <a:p>
            <a:r>
              <a:rPr lang="en-AU" sz="3200" dirty="0"/>
              <a:t>(Significant) Effects of individual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223165"/>
              </p:ext>
            </p:extLst>
          </p:nvPr>
        </p:nvGraphicFramePr>
        <p:xfrm>
          <a:off x="1224366" y="1556792"/>
          <a:ext cx="2774197" cy="308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No Effect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Long term health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2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04897" y="4643895"/>
            <a:ext cx="2448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^ INCREASE probability of entering homelessness</a:t>
            </a:r>
          </a:p>
          <a:p>
            <a:pPr marL="285750" indent="-285750" algn="ctr">
              <a:buFont typeface="Arial" charset="0"/>
              <a:buChar char="•"/>
            </a:pPr>
            <a:endParaRPr lang="en-AU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26323"/>
              </p:ext>
            </p:extLst>
          </p:nvPr>
        </p:nvGraphicFramePr>
        <p:xfrm>
          <a:off x="4134196" y="1556792"/>
          <a:ext cx="29699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Risk factors^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ATSI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Ever in State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Ever slept 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Recent job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Recent violence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Alcohol consumption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Drug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7167737" y="1556792"/>
          <a:ext cx="316835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Preventative Factors^^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Year  12 or post school 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Time</a:t>
                      </a:r>
                      <a:r>
                        <a:rPr lang="en-AU" baseline="0" dirty="0"/>
                        <a:t> employed (%) past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Ever diagnosed bipolar / schizophrenia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Resident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Social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Community Housing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48129" y="4869160"/>
            <a:ext cx="3087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/>
              <a:t>^ DECREASE probability of entering homelessness</a:t>
            </a:r>
          </a:p>
          <a:p>
            <a:pPr marL="285750" indent="-285750" algn="ctr">
              <a:buFont typeface="Arial" charset="0"/>
              <a:buChar char="•"/>
            </a:pP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159261" y="5653453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SOURCE: Johnson, G., Scutella, R., Tseng, Y., &amp; Wood, G. (2018). How do housing and labour markets affect individual homelessness? </a:t>
            </a:r>
            <a:r>
              <a:rPr lang="en-AU" sz="1400" i="1" dirty="0"/>
              <a:t>Housing Studies</a:t>
            </a:r>
            <a:r>
              <a:rPr lang="en-AU" sz="1400" dirty="0"/>
              <a:t>, 34(7), 1089-1116. </a:t>
            </a:r>
          </a:p>
          <a:p>
            <a:endParaRPr lang="en-AU" sz="1400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877116"/>
              </p:ext>
            </p:extLst>
          </p:nvPr>
        </p:nvGraphicFramePr>
        <p:xfrm>
          <a:off x="7176119" y="1556792"/>
          <a:ext cx="353320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Preventative Factors^^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Year  12 or post school 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Time</a:t>
                      </a:r>
                      <a:r>
                        <a:rPr lang="en-AU" baseline="0" dirty="0"/>
                        <a:t> employed (%) past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Ever diagnosed bipolar / schizophrenia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Resident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Social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Community Housing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/>
                        <a:t>PUBLIC</a:t>
                      </a:r>
                      <a:r>
                        <a:rPr lang="en-AU" b="1" baseline="0" dirty="0"/>
                        <a:t> HOUSING</a:t>
                      </a:r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57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FBACD0-D140-46A9-65DF-A125E4C0C433}"/>
              </a:ext>
            </a:extLst>
          </p:cNvPr>
          <p:cNvSpPr txBox="1"/>
          <p:nvPr/>
        </p:nvSpPr>
        <p:spPr>
          <a:xfrm>
            <a:off x="650929" y="505122"/>
            <a:ext cx="10647335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b="1" dirty="0"/>
              <a:t>Select 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Benjaminsen, L., &amp; Andrade, S. (2015). Testing a typology of Homelessness across welfare regimes: Shelter Use in Denmark and the US. </a:t>
            </a:r>
            <a:r>
              <a:rPr lang="en-AU" sz="1600" i="1" dirty="0"/>
              <a:t>Housing Studies</a:t>
            </a:r>
            <a:r>
              <a:rPr lang="en-AU" sz="1600" dirty="0"/>
              <a:t>, 6(30), 858-876.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Cobb-Clark, D., </a:t>
            </a:r>
            <a:r>
              <a:rPr lang="en-AU" sz="1600" dirty="0" err="1"/>
              <a:t>Herault</a:t>
            </a:r>
            <a:r>
              <a:rPr lang="en-AU" sz="1600" dirty="0"/>
              <a:t>, N., Scutella, R., &amp; Tseng, Y. (2016). A Journey Home: What drives how long people are homeless? </a:t>
            </a:r>
            <a:r>
              <a:rPr lang="en-AU" sz="1600" i="1" dirty="0"/>
              <a:t>Journal of Urban Economics</a:t>
            </a:r>
            <a:r>
              <a:rPr lang="en-AU" sz="1600" dirty="0"/>
              <a:t>, 91, 57-72.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Johnson, G., Scutella, R., Tseng, Y., &amp; Wood, G. (2018). How do housing and labour markets affect individual homelessness? </a:t>
            </a:r>
            <a:r>
              <a:rPr lang="en-AU" sz="1600" i="1" dirty="0"/>
              <a:t>Housing Studies</a:t>
            </a:r>
            <a:r>
              <a:rPr lang="en-AU" sz="1600" dirty="0"/>
              <a:t>, 34(7), 1089-1116.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/>
              <a:t>Kithulgoda</a:t>
            </a:r>
            <a:r>
              <a:rPr lang="en-AU" sz="1600" dirty="0"/>
              <a:t>, C., Vaithianathan, R., &amp; Culhane, D. (2022). Predictive Risk Modelling to Identify Homeless Clients at Risk of Prioritizing Services using Routinely Collected Data</a:t>
            </a:r>
            <a:r>
              <a:rPr lang="en-AU" sz="1600" i="1" dirty="0"/>
              <a:t>. Journal of Technology in Human Services</a:t>
            </a:r>
            <a:r>
              <a:rPr lang="en-AU" sz="1600" dirty="0"/>
              <a:t>, 40(2), 134-156.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Kuehnle, D., Johnson, G., &amp; Tseng, Y. (2023). Making it home? Evidence on the long-run impact of an intensive support program for the chronically homeless on housing, employment and health. </a:t>
            </a:r>
            <a:r>
              <a:rPr lang="en-AU" sz="1600" i="1" dirty="0"/>
              <a:t>Journal of Urban Economics</a:t>
            </a:r>
            <a:r>
              <a:rPr lang="en-AU" sz="1600" dirty="0"/>
              <a:t>, 133.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Kuhn, R., &amp; Culhane, D. (1998). Applying cluster analysis to test a typology of homelessness by pattern of shelter utilization: Results from the analysis of administrative data. </a:t>
            </a:r>
            <a:r>
              <a:rPr lang="en-AU" sz="1600" i="1" dirty="0"/>
              <a:t>American Journal of Community Psychology</a:t>
            </a:r>
            <a:r>
              <a:rPr lang="en-AU" sz="1600" dirty="0"/>
              <a:t>, 26(2), 207-232.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Moschion, J., &amp; Johnson, G. (2019). Homelessness and Incarceration: A Reciprocal Relationship</a:t>
            </a:r>
            <a:r>
              <a:rPr lang="en-AU" sz="1600" i="1" dirty="0"/>
              <a:t>? Journal of Quantitative Criminology</a:t>
            </a:r>
            <a:r>
              <a:rPr lang="en-AU" sz="1600" dirty="0"/>
              <a:t>, 35(4), 855-887.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O'Flaherty, B., Scutella, R., &amp; Tseng, Y. (2017). Using private information to predict homelessness entries: Evidence and prospects. </a:t>
            </a:r>
            <a:r>
              <a:rPr lang="en-AU" sz="1600" i="1" dirty="0"/>
              <a:t>Housing Policy Debate</a:t>
            </a:r>
            <a:r>
              <a:rPr lang="en-AU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Scutella, R., &amp; Johnson, G. (2018). Psychological distress and homeless duration. Housing Studies, 33(3), 433-454.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Scutella, R., Johnson, G., </a:t>
            </a:r>
            <a:r>
              <a:rPr lang="en-AU" sz="1600" dirty="0" err="1"/>
              <a:t>Mocschion</a:t>
            </a:r>
            <a:r>
              <a:rPr lang="en-AU" sz="1600" dirty="0"/>
              <a:t>, J., Tseng, Y., &amp; Wooden, M. (2013). Understanding lifetime homeless duration: investigating wave 1 findings from the Journeys Home project. </a:t>
            </a:r>
            <a:r>
              <a:rPr lang="en-AU" sz="1600" i="1" dirty="0"/>
              <a:t>Australian Journal of Social Issues</a:t>
            </a:r>
            <a:r>
              <a:rPr lang="en-AU" sz="1600" dirty="0"/>
              <a:t>, 48(1), 83-110.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Scutella, R., Wood, G., &amp; Johnson, G. (2021). Sitting in the waiting room: do people experiencing homelessness underutilize health services? </a:t>
            </a:r>
            <a:r>
              <a:rPr lang="en-AU" sz="1600" i="1" dirty="0"/>
              <a:t>Housing and Society</a:t>
            </a:r>
            <a:r>
              <a:rPr lang="en-AU" sz="1600" dirty="0"/>
              <a:t>, 48(3).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2887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728</Words>
  <Application>Microsoft Office PowerPoint</Application>
  <PresentationFormat>Widescreen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Preventing homelessness: Some observations</vt:lpstr>
      <vt:lpstr>PowerPoint Presentation</vt:lpstr>
      <vt:lpstr>PowerPoint Presentation</vt:lpstr>
      <vt:lpstr>PowerPoint Presentation</vt:lpstr>
      <vt:lpstr>(Significant) Effects of individual characteristics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homeliness: Some observations</dc:title>
  <dc:creator>Guy Johnson</dc:creator>
  <cp:lastModifiedBy>Guy Johnson</cp:lastModifiedBy>
  <cp:revision>3</cp:revision>
  <cp:lastPrinted>2023-08-23T02:05:49Z</cp:lastPrinted>
  <dcterms:created xsi:type="dcterms:W3CDTF">2023-08-22T23:58:08Z</dcterms:created>
  <dcterms:modified xsi:type="dcterms:W3CDTF">2023-08-23T02:08:33Z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RMIT Classification: Trusted</vt:lpwstr>
  </property>
  <property fmtid="{D5CDD505-2E9C-101B-9397-08002B2CF9AE}" pid="4" name="MSIP_Label_1b52b3a1-dbcb-41fb-a452-370cf542753f_Enabled">
    <vt:lpwstr>true</vt:lpwstr>
  </property>
  <property fmtid="{D5CDD505-2E9C-101B-9397-08002B2CF9AE}" pid="5" name="MSIP_Label_1b52b3a1-dbcb-41fb-a452-370cf542753f_SetDate">
    <vt:lpwstr>2023-08-23T02:04:01Z</vt:lpwstr>
  </property>
  <property fmtid="{D5CDD505-2E9C-101B-9397-08002B2CF9AE}" pid="6" name="MSIP_Label_1b52b3a1-dbcb-41fb-a452-370cf542753f_Method">
    <vt:lpwstr>Privileged</vt:lpwstr>
  </property>
  <property fmtid="{D5CDD505-2E9C-101B-9397-08002B2CF9AE}" pid="7" name="MSIP_Label_1b52b3a1-dbcb-41fb-a452-370cf542753f_Name">
    <vt:lpwstr>Public</vt:lpwstr>
  </property>
  <property fmtid="{D5CDD505-2E9C-101B-9397-08002B2CF9AE}" pid="8" name="MSIP_Label_1b52b3a1-dbcb-41fb-a452-370cf542753f_SiteId">
    <vt:lpwstr>d1323671-cdbe-4417-b4d4-bdb24b51316b</vt:lpwstr>
  </property>
  <property fmtid="{D5CDD505-2E9C-101B-9397-08002B2CF9AE}" pid="9" name="MSIP_Label_1b52b3a1-dbcb-41fb-a452-370cf542753f_ActionId">
    <vt:lpwstr>64e8f394-cd25-4c24-bc0b-96eb79baffd4</vt:lpwstr>
  </property>
  <property fmtid="{D5CDD505-2E9C-101B-9397-08002B2CF9AE}" pid="10" name="MSIP_Label_1b52b3a1-dbcb-41fb-a452-370cf542753f_ContentBits">
    <vt:lpwstr>0</vt:lpwstr>
  </property>
</Properties>
</file>