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303" r:id="rId3"/>
    <p:sldId id="281" r:id="rId4"/>
    <p:sldId id="275" r:id="rId5"/>
    <p:sldId id="292" r:id="rId6"/>
    <p:sldId id="293" r:id="rId7"/>
    <p:sldId id="297" r:id="rId8"/>
    <p:sldId id="296" r:id="rId9"/>
    <p:sldId id="302" r:id="rId10"/>
    <p:sldId id="264" r:id="rId11"/>
    <p:sldId id="300" r:id="rId12"/>
    <p:sldId id="270"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56"/>
    <a:srgbClr val="B7DDE0"/>
    <a:srgbClr val="B8DDE0"/>
    <a:srgbClr val="F8E27E"/>
    <a:srgbClr val="BAD4D6"/>
    <a:srgbClr val="829799"/>
    <a:srgbClr val="588A70"/>
    <a:srgbClr val="7057DE"/>
    <a:srgbClr val="FC6835"/>
    <a:srgbClr val="982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29E51-80AD-454E-8210-2128818C6F68}" v="368" dt="2023-08-23T02:08:49.433"/>
    <p1510:client id="{49A1EF60-A82E-D5D8-1376-A1CAC4D5602B}" v="742" dt="2023-08-23T01:57:29.371"/>
    <p1510:client id="{636F272F-3C85-D932-AA58-0487925C168D}" v="1604" dt="2023-08-22T23:44:31.695"/>
    <p1510:client id="{7F88A03C-A4F3-A66B-EDCB-F04C39DE7BF1}" v="26" dt="2023-08-23T01:22:20.875"/>
    <p1510:client id="{D696D159-8719-FD24-40DB-3BBBCA221D9F}" v="573" dt="2023-08-22T22:45:03.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F8392-C0F3-43A9-9540-245B21C36ADE}"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844AB-E0A5-4681-A38A-E0E0D883487E}" type="slidenum">
              <a:rPr lang="en-US" smtClean="0"/>
              <a:t>‹#›</a:t>
            </a:fld>
            <a:endParaRPr lang="en-US"/>
          </a:p>
        </p:txBody>
      </p:sp>
    </p:spTree>
    <p:extLst>
      <p:ext uri="{BB962C8B-B14F-4D97-AF65-F5344CB8AC3E}">
        <p14:creationId xmlns:p14="http://schemas.microsoft.com/office/powerpoint/2010/main" val="204258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a:cs typeface="Calibri"/>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1</a:t>
            </a:fld>
            <a:endParaRPr lang="en-US"/>
          </a:p>
        </p:txBody>
      </p:sp>
    </p:spTree>
    <p:extLst>
      <p:ext uri="{BB962C8B-B14F-4D97-AF65-F5344CB8AC3E}">
        <p14:creationId xmlns:p14="http://schemas.microsoft.com/office/powerpoint/2010/main" val="225947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A7844AB-E0A5-4681-A38A-E0E0D883487E}" type="slidenum">
              <a:rPr lang="en-US" smtClean="0"/>
              <a:t>10</a:t>
            </a:fld>
            <a:endParaRPr lang="en-US"/>
          </a:p>
        </p:txBody>
      </p:sp>
    </p:spTree>
    <p:extLst>
      <p:ext uri="{BB962C8B-B14F-4D97-AF65-F5344CB8AC3E}">
        <p14:creationId xmlns:p14="http://schemas.microsoft.com/office/powerpoint/2010/main" val="216100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000000"/>
              </a:solidFill>
              <a:effectLst/>
              <a:latin typeface="Libre Baskerville" panose="02000000000000000000" pitchFamily="2" charset="0"/>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11</a:t>
            </a:fld>
            <a:endParaRPr lang="en-US"/>
          </a:p>
        </p:txBody>
      </p:sp>
    </p:spTree>
    <p:extLst>
      <p:ext uri="{BB962C8B-B14F-4D97-AF65-F5344CB8AC3E}">
        <p14:creationId xmlns:p14="http://schemas.microsoft.com/office/powerpoint/2010/main" val="268004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000000"/>
              </a:solidFill>
              <a:effectLst/>
              <a:latin typeface="Libre Baskerville" panose="02000000000000000000" pitchFamily="2" charset="0"/>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12</a:t>
            </a:fld>
            <a:endParaRPr lang="en-US"/>
          </a:p>
        </p:txBody>
      </p:sp>
    </p:spTree>
    <p:extLst>
      <p:ext uri="{BB962C8B-B14F-4D97-AF65-F5344CB8AC3E}">
        <p14:creationId xmlns:p14="http://schemas.microsoft.com/office/powerpoint/2010/main" val="233533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000000"/>
              </a:solidFill>
              <a:effectLst/>
              <a:latin typeface="Libre Baskerville" panose="02000000000000000000" pitchFamily="2" charset="0"/>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13</a:t>
            </a:fld>
            <a:endParaRPr lang="en-US"/>
          </a:p>
        </p:txBody>
      </p:sp>
    </p:spTree>
    <p:extLst>
      <p:ext uri="{BB962C8B-B14F-4D97-AF65-F5344CB8AC3E}">
        <p14:creationId xmlns:p14="http://schemas.microsoft.com/office/powerpoint/2010/main" val="319200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well as increases to base payments, the Government should index all income support payments twice a year to wages and prices, as the gap between payment types continue to widen. For example, Youth Allowance indexed once per year to CPI grows more slowly than </a:t>
            </a:r>
            <a:r>
              <a:rPr lang="en-US" err="1"/>
              <a:t>JobSeeker</a:t>
            </a:r>
            <a:r>
              <a:rPr lang="en-US"/>
              <a:t>, which is indexed twice per year in line with CPI, and has not maintained pace with pensions, which is indexed to a different price inflation measure (the PBLCI), as well as wages.</a:t>
            </a:r>
          </a:p>
          <a:p>
            <a:endParaRPr lang="en-US">
              <a:cs typeface="Calibri"/>
            </a:endParaRPr>
          </a:p>
          <a:p>
            <a:r>
              <a:rPr lang="en-US"/>
              <a:t>A Disability and Illness Supplement would </a:t>
            </a:r>
            <a:r>
              <a:rPr lang="en-US" err="1"/>
              <a:t>recognise</a:t>
            </a:r>
            <a:r>
              <a:rPr lang="en-US"/>
              <a:t> the additional costs faced by people with disability and illness while they receive </a:t>
            </a:r>
            <a:r>
              <a:rPr lang="en-US" err="1"/>
              <a:t>JobSeeker</a:t>
            </a:r>
            <a:r>
              <a:rPr lang="en-US"/>
              <a:t> and related payments. At the same time, there are too many people with disability receiving </a:t>
            </a:r>
            <a:r>
              <a:rPr lang="en-US" err="1"/>
              <a:t>JobSeeker</a:t>
            </a:r>
            <a:r>
              <a:rPr lang="en-US"/>
              <a:t> payments who should more appropriately receive the Disability Support Pension. • A Single Parent Supplement of at least $200 per week should be introduced to </a:t>
            </a:r>
            <a:r>
              <a:rPr lang="en-US" err="1"/>
              <a:t>recognise</a:t>
            </a:r>
            <a:r>
              <a:rPr lang="en-US"/>
              <a:t> the additional costs for single parent households. That payment should replace Family Tax Benefit Part B.</a:t>
            </a:r>
            <a:endParaRPr lang="en-US">
              <a:cs typeface="Calibri"/>
            </a:endParaRPr>
          </a:p>
          <a:p>
            <a:endParaRPr lang="en-US">
              <a:cs typeface="Calibri"/>
            </a:endParaRPr>
          </a:p>
          <a:p>
            <a:r>
              <a:rPr lang="en-US"/>
              <a:t>Income support payments could also be simplified by rolling universal payments, such as the Energy Supplement, into base rates. There are many other barriers for people accessing the payments they need that should be removed or reduced, including: • Permanently removing the Liquid Assets Waiting Period and One Week Waiting Period • reducing the Newly Arrived Residents Waiting Period to a maximum of six months (as it was when introduced) • increasing permanent staff numbers at Centrelink, including social workers • ensuring people seeking asylum and temporary migrants have access to crisis support and financial assistance when needed.</a:t>
            </a:r>
            <a:endParaRPr lang="en-US">
              <a:cs typeface="Calibri"/>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2</a:t>
            </a:fld>
            <a:endParaRPr lang="en-US"/>
          </a:p>
        </p:txBody>
      </p:sp>
    </p:spTree>
    <p:extLst>
      <p:ext uri="{BB962C8B-B14F-4D97-AF65-F5344CB8AC3E}">
        <p14:creationId xmlns:p14="http://schemas.microsoft.com/office/powerpoint/2010/main" val="387250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Arial" panose="020B0604020202020204" pitchFamily="34" charset="0"/>
              </a:rPr>
              <a:t>Australia had the lowest benefit replacement rate in the OECD, with a single person who had previously worked at the average wage receiving just 28 per cent of their previous disposable income, including assistance with housing costs, compared to an OECD average of 59 per cent. This calculation is based on people paying 20 per cent of the average wage for their rent, which in the case of Australia would be around $360 per week. On this measure, </a:t>
            </a:r>
            <a:r>
              <a:rPr lang="en-US" sz="1800" b="0" i="1" u="none" strike="noStrike" baseline="0">
                <a:solidFill>
                  <a:srgbClr val="000000"/>
                </a:solidFill>
                <a:latin typeface="Arial" panose="020B0604020202020204" pitchFamily="34" charset="0"/>
              </a:rPr>
              <a:t>Australia drops to having the lowest level in the OECD</a:t>
            </a:r>
            <a:r>
              <a:rPr lang="en-US" sz="1800" b="0" i="0" u="none" strike="noStrike" baseline="0">
                <a:solidFill>
                  <a:srgbClr val="000000"/>
                </a:solidFill>
                <a:latin typeface="Arial" panose="020B0604020202020204" pitchFamily="34" charset="0"/>
              </a:rPr>
              <a:t>, primarily because assistance with housing costs is more generous in the United Kingdom and New Zealand. </a:t>
            </a:r>
            <a:endParaRPr lang="en-US">
              <a:cs typeface="Calibri" panose="020F0502020204030204"/>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3</a:t>
            </a:fld>
            <a:endParaRPr lang="en-US"/>
          </a:p>
        </p:txBody>
      </p:sp>
    </p:spTree>
    <p:extLst>
      <p:ext uri="{BB962C8B-B14F-4D97-AF65-F5344CB8AC3E}">
        <p14:creationId xmlns:p14="http://schemas.microsoft.com/office/powerpoint/2010/main" val="294973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2023-24 Budget’s increase to </a:t>
            </a:r>
            <a:r>
              <a:rPr lang="en-US" err="1"/>
              <a:t>JobSeeker</a:t>
            </a:r>
            <a:r>
              <a:rPr lang="en-US"/>
              <a:t>, while a start, does not provide enough of an increase to bring </a:t>
            </a:r>
            <a:r>
              <a:rPr lang="en-US" err="1"/>
              <a:t>JobSeeker</a:t>
            </a:r>
            <a:r>
              <a:rPr lang="en-US"/>
              <a:t> to Pension rates, and still leaves it much lower than minimum or average wage. </a:t>
            </a:r>
          </a:p>
          <a:p>
            <a:pPr>
              <a:defRPr/>
            </a:pPr>
            <a:endParaRPr lang="en-US">
              <a:cs typeface="Calibri"/>
            </a:endParaRPr>
          </a:p>
          <a:p>
            <a:pPr>
              <a:defRPr/>
            </a:pPr>
            <a:r>
              <a:rPr lang="en-US"/>
              <a:t>Income support rates should be based on need, and protect people from homelessness, hunger, poverty and social isolation. </a:t>
            </a:r>
          </a:p>
          <a:p>
            <a:pPr>
              <a:defRPr/>
            </a:pPr>
            <a:endParaRPr lang="en-US"/>
          </a:p>
          <a:p>
            <a:pPr>
              <a:defRPr/>
            </a:pPr>
            <a:r>
              <a:rPr lang="en-US"/>
              <a:t>Rates should be equitable, based on actual costs of living, rather than the type of payment a person receives. </a:t>
            </a:r>
            <a:endParaRPr lang="en-US">
              <a:cs typeface="Calibri" panose="020F0502020204030204"/>
            </a:endParaRPr>
          </a:p>
          <a:p>
            <a:pPr>
              <a:defRPr/>
            </a:pPr>
            <a:endParaRPr lang="en-US"/>
          </a:p>
          <a:p>
            <a:pPr>
              <a:defRPr/>
            </a:pPr>
            <a:r>
              <a:rPr lang="en-US"/>
              <a:t>Current inequities are particularly stark between people with disability with similar needs receiving the higher Disability Support Pension and people with disability or chronic illness receiving </a:t>
            </a:r>
            <a:r>
              <a:rPr lang="en-US" err="1"/>
              <a:t>JobSeeker</a:t>
            </a:r>
            <a:r>
              <a:rPr lang="en-US"/>
              <a:t>. </a:t>
            </a:r>
          </a:p>
          <a:p>
            <a:pPr>
              <a:defRPr/>
            </a:pPr>
            <a:endParaRPr lang="en-US"/>
          </a:p>
          <a:p>
            <a:pPr>
              <a:defRPr/>
            </a:pPr>
            <a:r>
              <a:rPr lang="en-US"/>
              <a:t>They can also be seen in the relative rates of payments for singles and couples.</a:t>
            </a:r>
            <a:endParaRPr lang="en-US">
              <a:cs typeface="Calibri"/>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4</a:t>
            </a:fld>
            <a:endParaRPr lang="en-US"/>
          </a:p>
        </p:txBody>
      </p:sp>
    </p:spTree>
    <p:extLst>
      <p:ext uri="{BB962C8B-B14F-4D97-AF65-F5344CB8AC3E}">
        <p14:creationId xmlns:p14="http://schemas.microsoft.com/office/powerpoint/2010/main" val="10329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2023-24 Budget’s increase to </a:t>
            </a:r>
            <a:r>
              <a:rPr lang="en-US" err="1"/>
              <a:t>JobSeeker</a:t>
            </a:r>
            <a:r>
              <a:rPr lang="en-US"/>
              <a:t>, while a start, does not provide enough of an increase to bring </a:t>
            </a:r>
            <a:r>
              <a:rPr lang="en-US" err="1"/>
              <a:t>JobSeeker</a:t>
            </a:r>
            <a:r>
              <a:rPr lang="en-US"/>
              <a:t> to Pension rates, and still leaves it much lower than minimum or average wage. </a:t>
            </a:r>
            <a:endParaRPr lang="en-AU"/>
          </a:p>
        </p:txBody>
      </p:sp>
      <p:sp>
        <p:nvSpPr>
          <p:cNvPr id="4" name="Slide Number Placeholder 3"/>
          <p:cNvSpPr>
            <a:spLocks noGrp="1"/>
          </p:cNvSpPr>
          <p:nvPr>
            <p:ph type="sldNum" sz="quarter" idx="10"/>
          </p:nvPr>
        </p:nvSpPr>
        <p:spPr/>
        <p:txBody>
          <a:bodyPr/>
          <a:lstStyle/>
          <a:p>
            <a:fld id="{1A7844AB-E0A5-4681-A38A-E0E0D883487E}" type="slidenum">
              <a:rPr lang="en-US" smtClean="0"/>
              <a:t>5</a:t>
            </a:fld>
            <a:endParaRPr lang="en-US"/>
          </a:p>
        </p:txBody>
      </p:sp>
    </p:spTree>
    <p:extLst>
      <p:ext uri="{BB962C8B-B14F-4D97-AF65-F5344CB8AC3E}">
        <p14:creationId xmlns:p14="http://schemas.microsoft.com/office/powerpoint/2010/main" val="206126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2023-24 Budget’s increase to </a:t>
            </a:r>
            <a:r>
              <a:rPr lang="en-US" err="1"/>
              <a:t>JobSeeker</a:t>
            </a:r>
            <a:r>
              <a:rPr lang="en-US"/>
              <a:t>, while a start, does not provide enough of an increase to bring </a:t>
            </a:r>
            <a:r>
              <a:rPr lang="en-US" err="1"/>
              <a:t>JobSeeker</a:t>
            </a:r>
            <a:r>
              <a:rPr lang="en-US"/>
              <a:t> to Pension rates, and still leaves it much lower than minimum or average wage. </a:t>
            </a:r>
            <a:endParaRPr lang="en-AU"/>
          </a:p>
        </p:txBody>
      </p:sp>
      <p:sp>
        <p:nvSpPr>
          <p:cNvPr id="4" name="Slide Number Placeholder 3"/>
          <p:cNvSpPr>
            <a:spLocks noGrp="1"/>
          </p:cNvSpPr>
          <p:nvPr>
            <p:ph type="sldNum" sz="quarter" idx="10"/>
          </p:nvPr>
        </p:nvSpPr>
        <p:spPr/>
        <p:txBody>
          <a:bodyPr/>
          <a:lstStyle/>
          <a:p>
            <a:fld id="{1A7844AB-E0A5-4681-A38A-E0E0D883487E}" type="slidenum">
              <a:rPr lang="en-US" smtClean="0"/>
              <a:t>6</a:t>
            </a:fld>
            <a:endParaRPr lang="en-US"/>
          </a:p>
        </p:txBody>
      </p:sp>
    </p:spTree>
    <p:extLst>
      <p:ext uri="{BB962C8B-B14F-4D97-AF65-F5344CB8AC3E}">
        <p14:creationId xmlns:p14="http://schemas.microsoft.com/office/powerpoint/2010/main" val="261723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well as increases to base payments, the Government should index all income support payments twice a year to wages and prices, as the gap between payment types continue to widen. For example, Youth Allowance indexed once per year to CPI grows more slowly than </a:t>
            </a:r>
            <a:r>
              <a:rPr lang="en-US" err="1"/>
              <a:t>JobSeeker</a:t>
            </a:r>
            <a:r>
              <a:rPr lang="en-US"/>
              <a:t>, which is indexed twice per year in line with CPI, and has not maintained pace with pensions, which is indexed to a different price inflation measure (the PBLCI), as well as wages.</a:t>
            </a:r>
          </a:p>
          <a:p>
            <a:endParaRPr lang="en-US">
              <a:cs typeface="Calibri"/>
            </a:endParaRPr>
          </a:p>
          <a:p>
            <a:r>
              <a:rPr lang="en-US"/>
              <a:t>A Disability and Illness Supplement would </a:t>
            </a:r>
            <a:r>
              <a:rPr lang="en-US" err="1"/>
              <a:t>recognise</a:t>
            </a:r>
            <a:r>
              <a:rPr lang="en-US"/>
              <a:t> the additional costs faced by people with disability and illness while they receive </a:t>
            </a:r>
            <a:r>
              <a:rPr lang="en-US" err="1"/>
              <a:t>JobSeeker</a:t>
            </a:r>
            <a:r>
              <a:rPr lang="en-US"/>
              <a:t> and related payments. At the same time, there are too many people with disability receiving </a:t>
            </a:r>
            <a:r>
              <a:rPr lang="en-US" err="1"/>
              <a:t>JobSeeker</a:t>
            </a:r>
            <a:r>
              <a:rPr lang="en-US"/>
              <a:t> payments who should more appropriately receive the Disability Support Pension. • A Single Parent Supplement of at least $200 per week should be introduced to </a:t>
            </a:r>
            <a:r>
              <a:rPr lang="en-US" err="1"/>
              <a:t>recognise</a:t>
            </a:r>
            <a:r>
              <a:rPr lang="en-US"/>
              <a:t> the additional costs for single parent households. That payment should replace Family Tax Benefit Part B.</a:t>
            </a:r>
            <a:endParaRPr lang="en-US">
              <a:cs typeface="Calibri"/>
            </a:endParaRPr>
          </a:p>
          <a:p>
            <a:endParaRPr lang="en-US">
              <a:cs typeface="Calibri"/>
            </a:endParaRPr>
          </a:p>
          <a:p>
            <a:r>
              <a:rPr lang="en-US"/>
              <a:t>Income support payments could also be simplified by rolling universal payments, such as the Energy Supplement, into base rates. There are many other barriers for people accessing the payments they need that should be removed or reduced, including: • Permanently removing the Liquid Assets Waiting Period and One Week Waiting Period • reducing the Newly Arrived Residents Waiting Period to a maximum of six months (as it was when introduced) • increasing permanent staff numbers at Centrelink, including social workers • ensuring people seeking asylum and temporary migrants have access to crisis support and financial assistance when needed.</a:t>
            </a:r>
            <a:endParaRPr lang="en-US">
              <a:cs typeface="Calibri"/>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7</a:t>
            </a:fld>
            <a:endParaRPr lang="en-US"/>
          </a:p>
        </p:txBody>
      </p:sp>
    </p:spTree>
    <p:extLst>
      <p:ext uri="{BB962C8B-B14F-4D97-AF65-F5344CB8AC3E}">
        <p14:creationId xmlns:p14="http://schemas.microsoft.com/office/powerpoint/2010/main" val="64904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000000"/>
              </a:solidFill>
              <a:effectLst/>
              <a:latin typeface="Libre Baskerville" panose="02000000000000000000" pitchFamily="2" charset="0"/>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8</a:t>
            </a:fld>
            <a:endParaRPr lang="en-US"/>
          </a:p>
        </p:txBody>
      </p:sp>
    </p:spTree>
    <p:extLst>
      <p:ext uri="{BB962C8B-B14F-4D97-AF65-F5344CB8AC3E}">
        <p14:creationId xmlns:p14="http://schemas.microsoft.com/office/powerpoint/2010/main" val="73103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000000"/>
              </a:solidFill>
              <a:effectLst/>
              <a:latin typeface="Libre Baskerville" panose="02000000000000000000" pitchFamily="2" charset="0"/>
            </a:endParaRPr>
          </a:p>
        </p:txBody>
      </p:sp>
      <p:sp>
        <p:nvSpPr>
          <p:cNvPr id="4" name="Slide Number Placeholder 3"/>
          <p:cNvSpPr>
            <a:spLocks noGrp="1"/>
          </p:cNvSpPr>
          <p:nvPr>
            <p:ph type="sldNum" sz="quarter" idx="10"/>
          </p:nvPr>
        </p:nvSpPr>
        <p:spPr/>
        <p:txBody>
          <a:bodyPr/>
          <a:lstStyle/>
          <a:p>
            <a:fld id="{1A7844AB-E0A5-4681-A38A-E0E0D883487E}" type="slidenum">
              <a:rPr lang="en-US" smtClean="0"/>
              <a:t>9</a:t>
            </a:fld>
            <a:endParaRPr lang="en-US"/>
          </a:p>
        </p:txBody>
      </p:sp>
    </p:spTree>
    <p:extLst>
      <p:ext uri="{BB962C8B-B14F-4D97-AF65-F5344CB8AC3E}">
        <p14:creationId xmlns:p14="http://schemas.microsoft.com/office/powerpoint/2010/main" val="183672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D363F7-0311-4C05-8A9B-7612CFBD332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350674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363F7-0311-4C05-8A9B-7612CFBD332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274096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363F7-0311-4C05-8A9B-7612CFBD332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250763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363F7-0311-4C05-8A9B-7612CFBD332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96304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363F7-0311-4C05-8A9B-7612CFBD332D}"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259681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363F7-0311-4C05-8A9B-7612CFBD332D}"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159457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D363F7-0311-4C05-8A9B-7612CFBD332D}"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87814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363F7-0311-4C05-8A9B-7612CFBD332D}"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72288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363F7-0311-4C05-8A9B-7612CFBD332D}"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261260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D363F7-0311-4C05-8A9B-7612CFBD332D}"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7756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D363F7-0311-4C05-8A9B-7612CFBD332D}"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C0E0A-2ED9-417E-A693-77AFC2DF2BF2}" type="slidenum">
              <a:rPr lang="en-US" smtClean="0"/>
              <a:t>‹#›</a:t>
            </a:fld>
            <a:endParaRPr lang="en-US"/>
          </a:p>
        </p:txBody>
      </p:sp>
    </p:spTree>
    <p:extLst>
      <p:ext uri="{BB962C8B-B14F-4D97-AF65-F5344CB8AC3E}">
        <p14:creationId xmlns:p14="http://schemas.microsoft.com/office/powerpoint/2010/main" val="422927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363F7-0311-4C05-8A9B-7612CFBD332D}" type="datetimeFigureOut">
              <a:rPr lang="en-US" smtClean="0"/>
              <a:t>8/22/2023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C0E0A-2ED9-417E-A693-77AFC2DF2BF2}" type="slidenum">
              <a:rPr lang="en-US" smtClean="0"/>
              <a:t>‹#›</a:t>
            </a:fld>
            <a:endParaRPr lang="en-US"/>
          </a:p>
        </p:txBody>
      </p:sp>
    </p:spTree>
    <p:extLst>
      <p:ext uri="{BB962C8B-B14F-4D97-AF65-F5344CB8AC3E}">
        <p14:creationId xmlns:p14="http://schemas.microsoft.com/office/powerpoint/2010/main" val="332089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10" y="4561455"/>
            <a:ext cx="2912298" cy="291229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4150" y="6094562"/>
            <a:ext cx="596814" cy="506099"/>
          </a:xfrm>
          <a:prstGeom prst="rect">
            <a:avLst/>
          </a:prstGeom>
        </p:spPr>
      </p:pic>
      <p:sp>
        <p:nvSpPr>
          <p:cNvPr id="5" name="TextBox 4">
            <a:extLst>
              <a:ext uri="{FF2B5EF4-FFF2-40B4-BE49-F238E27FC236}">
                <a16:creationId xmlns:a16="http://schemas.microsoft.com/office/drawing/2014/main" id="{69E2EEB1-9D47-82F2-9F88-4DFC2E54CA12}"/>
              </a:ext>
            </a:extLst>
          </p:cNvPr>
          <p:cNvSpPr txBox="1"/>
          <p:nvPr/>
        </p:nvSpPr>
        <p:spPr>
          <a:xfrm>
            <a:off x="488261" y="316625"/>
            <a:ext cx="8352658" cy="646331"/>
          </a:xfrm>
          <a:prstGeom prst="rect">
            <a:avLst/>
          </a:prstGeom>
          <a:noFill/>
        </p:spPr>
        <p:txBody>
          <a:bodyPr wrap="square" lIns="91440" tIns="45720" rIns="91440" bIns="45720" rtlCol="0" anchor="t">
            <a:spAutoFit/>
          </a:bodyPr>
          <a:lstStyle/>
          <a:p>
            <a:r>
              <a:rPr lang="en-US" sz="3600">
                <a:solidFill>
                  <a:srgbClr val="143156"/>
                </a:solidFill>
                <a:latin typeface="Palatino Linotype"/>
              </a:rPr>
              <a:t>The context</a:t>
            </a:r>
          </a:p>
        </p:txBody>
      </p:sp>
      <p:cxnSp>
        <p:nvCxnSpPr>
          <p:cNvPr id="7" name="Straight Connector 6">
            <a:extLst>
              <a:ext uri="{FF2B5EF4-FFF2-40B4-BE49-F238E27FC236}">
                <a16:creationId xmlns:a16="http://schemas.microsoft.com/office/drawing/2014/main" id="{F40245A7-5FC0-E129-5CA5-406E72D8F128}"/>
              </a:ext>
            </a:extLst>
          </p:cNvPr>
          <p:cNvCxnSpPr/>
          <p:nvPr/>
        </p:nvCxnSpPr>
        <p:spPr>
          <a:xfrm>
            <a:off x="1033322" y="1156244"/>
            <a:ext cx="335878" cy="0"/>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377569-A21A-EE71-2E2E-ADAE9472AA6B}"/>
              </a:ext>
            </a:extLst>
          </p:cNvPr>
          <p:cNvSpPr/>
          <p:nvPr/>
        </p:nvSpPr>
        <p:spPr>
          <a:xfrm>
            <a:off x="2670088" y="1156244"/>
            <a:ext cx="8479357" cy="4631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IMAGE</a:t>
            </a:r>
            <a:endParaRPr lang="en-AU"/>
          </a:p>
        </p:txBody>
      </p:sp>
      <p:pic>
        <p:nvPicPr>
          <p:cNvPr id="2" name="Picture 2" descr="A picture containing diagram&#10;&#10;Description automatically generated">
            <a:extLst>
              <a:ext uri="{FF2B5EF4-FFF2-40B4-BE49-F238E27FC236}">
                <a16:creationId xmlns:a16="http://schemas.microsoft.com/office/drawing/2014/main" id="{8F8601DB-44B8-E5FC-4DA3-78327334FFA2}"/>
              </a:ext>
            </a:extLst>
          </p:cNvPr>
          <p:cNvPicPr>
            <a:picLocks noChangeAspect="1"/>
          </p:cNvPicPr>
          <p:nvPr/>
        </p:nvPicPr>
        <p:blipFill>
          <a:blip r:embed="rId5"/>
          <a:stretch>
            <a:fillRect/>
          </a:stretch>
        </p:blipFill>
        <p:spPr>
          <a:xfrm>
            <a:off x="2503217" y="1093339"/>
            <a:ext cx="8796863" cy="4866725"/>
          </a:xfrm>
          <a:prstGeom prst="rect">
            <a:avLst/>
          </a:prstGeom>
        </p:spPr>
      </p:pic>
      <p:sp>
        <p:nvSpPr>
          <p:cNvPr id="3" name="TextBox 2">
            <a:extLst>
              <a:ext uri="{FF2B5EF4-FFF2-40B4-BE49-F238E27FC236}">
                <a16:creationId xmlns:a16="http://schemas.microsoft.com/office/drawing/2014/main" id="{14268EE6-9C8F-5FA0-FF01-18B6472D853F}"/>
              </a:ext>
            </a:extLst>
          </p:cNvPr>
          <p:cNvSpPr txBox="1"/>
          <p:nvPr/>
        </p:nvSpPr>
        <p:spPr>
          <a:xfrm>
            <a:off x="4075289" y="6163733"/>
            <a:ext cx="41684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(@jonkudelka and The Saturday Paper)</a:t>
            </a:r>
          </a:p>
        </p:txBody>
      </p:sp>
      <p:pic>
        <p:nvPicPr>
          <p:cNvPr id="4" name="Picture 3">
            <a:extLst>
              <a:ext uri="{FF2B5EF4-FFF2-40B4-BE49-F238E27FC236}">
                <a16:creationId xmlns:a16="http://schemas.microsoft.com/office/drawing/2014/main" id="{9919675E-5C2A-7301-64C5-82087F4060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859676"/>
          </a:xfrm>
          <a:prstGeom prst="rect">
            <a:avLst/>
          </a:prstGeom>
        </p:spPr>
      </p:pic>
      <p:sp>
        <p:nvSpPr>
          <p:cNvPr id="11" name="TextBox 10">
            <a:extLst>
              <a:ext uri="{FF2B5EF4-FFF2-40B4-BE49-F238E27FC236}">
                <a16:creationId xmlns:a16="http://schemas.microsoft.com/office/drawing/2014/main" id="{5B4A6FFB-3FFE-E31E-C368-5FB029FBEFC7}"/>
              </a:ext>
            </a:extLst>
          </p:cNvPr>
          <p:cNvSpPr txBox="1"/>
          <p:nvPr/>
        </p:nvSpPr>
        <p:spPr>
          <a:xfrm>
            <a:off x="790221" y="643806"/>
            <a:ext cx="9866030" cy="769441"/>
          </a:xfrm>
          <a:prstGeom prst="rect">
            <a:avLst/>
          </a:prstGeom>
          <a:noFill/>
        </p:spPr>
        <p:txBody>
          <a:bodyPr wrap="square" lIns="91440" tIns="45720" rIns="91440" bIns="45720" rtlCol="0" anchor="t">
            <a:spAutoFit/>
          </a:bodyPr>
          <a:lstStyle/>
          <a:p>
            <a:r>
              <a:rPr lang="en-US" sz="4400">
                <a:solidFill>
                  <a:srgbClr val="153156"/>
                </a:solidFill>
                <a:latin typeface="Palatino Linotype"/>
              </a:rPr>
              <a:t>Income drivers of homelessness</a:t>
            </a:r>
            <a:endParaRPr lang="en-US" sz="4400">
              <a:solidFill>
                <a:srgbClr val="153156"/>
              </a:solidFill>
              <a:latin typeface="Palatino Linotype" panose="02040502050505030304" pitchFamily="18" charset="0"/>
            </a:endParaRPr>
          </a:p>
        </p:txBody>
      </p:sp>
      <p:sp>
        <p:nvSpPr>
          <p:cNvPr id="12" name="TextBox 11">
            <a:extLst>
              <a:ext uri="{FF2B5EF4-FFF2-40B4-BE49-F238E27FC236}">
                <a16:creationId xmlns:a16="http://schemas.microsoft.com/office/drawing/2014/main" id="{C43A223A-331B-0495-A6F1-D62B66B7EB29}"/>
              </a:ext>
            </a:extLst>
          </p:cNvPr>
          <p:cNvSpPr txBox="1"/>
          <p:nvPr/>
        </p:nvSpPr>
        <p:spPr>
          <a:xfrm>
            <a:off x="790221" y="2069708"/>
            <a:ext cx="9139805" cy="1200329"/>
          </a:xfrm>
          <a:prstGeom prst="rect">
            <a:avLst/>
          </a:prstGeom>
          <a:noFill/>
        </p:spPr>
        <p:txBody>
          <a:bodyPr wrap="square" lIns="91440" tIns="45720" rIns="91440" bIns="45720" rtlCol="0" anchor="t">
            <a:spAutoFit/>
          </a:bodyPr>
          <a:lstStyle/>
          <a:p>
            <a:pPr>
              <a:buClr>
                <a:srgbClr val="CE2028"/>
              </a:buClr>
            </a:pPr>
            <a:r>
              <a:rPr lang="en-US" sz="2400">
                <a:solidFill>
                  <a:srgbClr val="153156"/>
                </a:solidFill>
                <a:latin typeface="Palatino Linotype"/>
              </a:rPr>
              <a:t>Jacqueline Phillips</a:t>
            </a:r>
            <a:endParaRPr lang="en-US"/>
          </a:p>
          <a:p>
            <a:r>
              <a:rPr lang="en-US" sz="2400">
                <a:solidFill>
                  <a:srgbClr val="153156"/>
                </a:solidFill>
                <a:latin typeface="Palatino Linotype"/>
              </a:rPr>
              <a:t>Deputy CEO/ Director of Policy (job-share)</a:t>
            </a:r>
            <a:endParaRPr lang="en-US"/>
          </a:p>
          <a:p>
            <a:endParaRPr lang="en-US" sz="2400">
              <a:solidFill>
                <a:srgbClr val="153156"/>
              </a:solidFill>
              <a:latin typeface="Palatino Linotype" panose="02040502050505030304" pitchFamily="18" charset="0"/>
            </a:endParaRPr>
          </a:p>
        </p:txBody>
      </p:sp>
      <p:sp>
        <p:nvSpPr>
          <p:cNvPr id="6" name="TextBox 5">
            <a:extLst>
              <a:ext uri="{FF2B5EF4-FFF2-40B4-BE49-F238E27FC236}">
                <a16:creationId xmlns:a16="http://schemas.microsoft.com/office/drawing/2014/main" id="{67A52A47-903E-9941-881F-4D298404884F}"/>
              </a:ext>
            </a:extLst>
          </p:cNvPr>
          <p:cNvSpPr txBox="1"/>
          <p:nvPr/>
        </p:nvSpPr>
        <p:spPr>
          <a:xfrm>
            <a:off x="749032" y="3640685"/>
            <a:ext cx="8233642" cy="369332"/>
          </a:xfrm>
          <a:prstGeom prst="rect">
            <a:avLst/>
          </a:prstGeom>
          <a:noFill/>
        </p:spPr>
        <p:txBody>
          <a:bodyPr wrap="square" lIns="91440" tIns="45720" rIns="91440" bIns="45720" rtlCol="0" anchor="t">
            <a:spAutoFit/>
          </a:bodyPr>
          <a:lstStyle/>
          <a:p>
            <a:pPr>
              <a:buClr>
                <a:srgbClr val="CE2028"/>
              </a:buClr>
            </a:pPr>
            <a:r>
              <a:rPr lang="en-US">
                <a:solidFill>
                  <a:srgbClr val="153156"/>
                </a:solidFill>
                <a:latin typeface="Palatino Linotype"/>
              </a:rPr>
              <a:t>23 August 2023</a:t>
            </a:r>
            <a:endParaRPr lang="en-US">
              <a:solidFill>
                <a:srgbClr val="153156"/>
              </a:solidFill>
              <a:latin typeface="Palatino Linotype" panose="02040502050505030304" pitchFamily="18" charset="0"/>
            </a:endParaRPr>
          </a:p>
        </p:txBody>
      </p:sp>
    </p:spTree>
    <p:extLst>
      <p:ext uri="{BB962C8B-B14F-4D97-AF65-F5344CB8AC3E}">
        <p14:creationId xmlns:p14="http://schemas.microsoft.com/office/powerpoint/2010/main" val="37679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9676"/>
          </a:xfrm>
          <a:prstGeom prst="rect">
            <a:avLst/>
          </a:prstGeom>
        </p:spPr>
      </p:pic>
      <p:sp>
        <p:nvSpPr>
          <p:cNvPr id="3" name="TextBox 2"/>
          <p:cNvSpPr txBox="1"/>
          <p:nvPr/>
        </p:nvSpPr>
        <p:spPr>
          <a:xfrm>
            <a:off x="622588" y="851589"/>
            <a:ext cx="6134100" cy="707886"/>
          </a:xfrm>
          <a:prstGeom prst="rect">
            <a:avLst/>
          </a:prstGeom>
          <a:noFill/>
        </p:spPr>
        <p:txBody>
          <a:bodyPr wrap="square" rtlCol="0">
            <a:spAutoFit/>
          </a:bodyPr>
          <a:lstStyle/>
          <a:p>
            <a:r>
              <a:rPr lang="en-US" sz="4000">
                <a:solidFill>
                  <a:srgbClr val="F6F6F6"/>
                </a:solidFill>
                <a:latin typeface="Palatino Linotype" panose="02040502050505030304" pitchFamily="18" charset="0"/>
              </a:rPr>
              <a:t>Thank you</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51562"/>
            <a:ext cx="3121170" cy="3117273"/>
          </a:xfrm>
          <a:prstGeom prst="rect">
            <a:avLst/>
          </a:prstGeom>
        </p:spPr>
      </p:pic>
    </p:spTree>
    <p:extLst>
      <p:ext uri="{BB962C8B-B14F-4D97-AF65-F5344CB8AC3E}">
        <p14:creationId xmlns:p14="http://schemas.microsoft.com/office/powerpoint/2010/main" val="355774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397" y="6139866"/>
            <a:ext cx="596814" cy="506099"/>
          </a:xfrm>
          <a:prstGeom prst="rect">
            <a:avLst/>
          </a:prstGeom>
        </p:spPr>
      </p:pic>
      <p:sp>
        <p:nvSpPr>
          <p:cNvPr id="2" name="TextBox 1">
            <a:extLst>
              <a:ext uri="{FF2B5EF4-FFF2-40B4-BE49-F238E27FC236}">
                <a16:creationId xmlns:a16="http://schemas.microsoft.com/office/drawing/2014/main" id="{F1487079-6E6B-511B-B683-7E7AB8CA9228}"/>
              </a:ext>
            </a:extLst>
          </p:cNvPr>
          <p:cNvSpPr txBox="1"/>
          <p:nvPr/>
        </p:nvSpPr>
        <p:spPr>
          <a:xfrm>
            <a:off x="324809" y="194227"/>
            <a:ext cx="11542381" cy="461665"/>
          </a:xfrm>
          <a:prstGeom prst="rect">
            <a:avLst/>
          </a:prstGeom>
          <a:noFill/>
        </p:spPr>
        <p:txBody>
          <a:bodyPr wrap="square" lIns="91440" tIns="45720" rIns="91440" bIns="45720" rtlCol="0" anchor="t">
            <a:spAutoFit/>
          </a:bodyPr>
          <a:lstStyle/>
          <a:p>
            <a:r>
              <a:rPr lang="en-US" sz="2400">
                <a:solidFill>
                  <a:srgbClr val="143156"/>
                </a:solidFill>
                <a:latin typeface="Palatino Linotype"/>
              </a:rPr>
              <a:t>Heading</a:t>
            </a:r>
            <a:endParaRPr lang="en-US" sz="2400"/>
          </a:p>
        </p:txBody>
      </p:sp>
      <p:cxnSp>
        <p:nvCxnSpPr>
          <p:cNvPr id="7" name="Straight Connector 6">
            <a:extLst>
              <a:ext uri="{FF2B5EF4-FFF2-40B4-BE49-F238E27FC236}">
                <a16:creationId xmlns:a16="http://schemas.microsoft.com/office/drawing/2014/main" id="{F7B2CFB9-46EF-931A-3498-47C990557B14}"/>
              </a:ext>
            </a:extLst>
          </p:cNvPr>
          <p:cNvCxnSpPr/>
          <p:nvPr/>
        </p:nvCxnSpPr>
        <p:spPr>
          <a:xfrm>
            <a:off x="902825" y="850118"/>
            <a:ext cx="33587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9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397" y="6139866"/>
            <a:ext cx="596814" cy="506099"/>
          </a:xfrm>
          <a:prstGeom prst="rect">
            <a:avLst/>
          </a:prstGeom>
        </p:spPr>
      </p:pic>
      <p:sp>
        <p:nvSpPr>
          <p:cNvPr id="2" name="TextBox 1">
            <a:extLst>
              <a:ext uri="{FF2B5EF4-FFF2-40B4-BE49-F238E27FC236}">
                <a16:creationId xmlns:a16="http://schemas.microsoft.com/office/drawing/2014/main" id="{F1487079-6E6B-511B-B683-7E7AB8CA9228}"/>
              </a:ext>
            </a:extLst>
          </p:cNvPr>
          <p:cNvSpPr txBox="1"/>
          <p:nvPr/>
        </p:nvSpPr>
        <p:spPr>
          <a:xfrm>
            <a:off x="324809" y="194227"/>
            <a:ext cx="11542381" cy="461665"/>
          </a:xfrm>
          <a:prstGeom prst="rect">
            <a:avLst/>
          </a:prstGeom>
          <a:noFill/>
        </p:spPr>
        <p:txBody>
          <a:bodyPr wrap="square" lIns="91440" tIns="45720" rIns="91440" bIns="45720" rtlCol="0" anchor="t">
            <a:spAutoFit/>
          </a:bodyPr>
          <a:lstStyle/>
          <a:p>
            <a:r>
              <a:rPr lang="en-US" sz="2400">
                <a:solidFill>
                  <a:srgbClr val="143156"/>
                </a:solidFill>
                <a:latin typeface="Palatino Linotype"/>
              </a:rPr>
              <a:t>Modelling an increase to </a:t>
            </a:r>
            <a:r>
              <a:rPr lang="en-US" sz="2400" err="1">
                <a:solidFill>
                  <a:srgbClr val="143156"/>
                </a:solidFill>
                <a:latin typeface="Palatino Linotype"/>
              </a:rPr>
              <a:t>JobSeeker</a:t>
            </a:r>
            <a:r>
              <a:rPr lang="en-US" sz="2400">
                <a:solidFill>
                  <a:srgbClr val="143156"/>
                </a:solidFill>
                <a:latin typeface="Palatino Linotype"/>
              </a:rPr>
              <a:t> and Youth Allowance</a:t>
            </a:r>
            <a:endParaRPr lang="en-US" sz="2400"/>
          </a:p>
        </p:txBody>
      </p:sp>
      <p:cxnSp>
        <p:nvCxnSpPr>
          <p:cNvPr id="7" name="Straight Connector 6">
            <a:extLst>
              <a:ext uri="{FF2B5EF4-FFF2-40B4-BE49-F238E27FC236}">
                <a16:creationId xmlns:a16="http://schemas.microsoft.com/office/drawing/2014/main" id="{F7B2CFB9-46EF-931A-3498-47C990557B14}"/>
              </a:ext>
            </a:extLst>
          </p:cNvPr>
          <p:cNvCxnSpPr/>
          <p:nvPr/>
        </p:nvCxnSpPr>
        <p:spPr>
          <a:xfrm>
            <a:off x="902825" y="850118"/>
            <a:ext cx="33587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055D4B-1DB3-2942-133C-480E82883EB9}"/>
              </a:ext>
            </a:extLst>
          </p:cNvPr>
          <p:cNvSpPr txBox="1"/>
          <p:nvPr/>
        </p:nvSpPr>
        <p:spPr>
          <a:xfrm>
            <a:off x="420130" y="6507599"/>
            <a:ext cx="5216740" cy="461665"/>
          </a:xfrm>
          <a:prstGeom prst="rect">
            <a:avLst/>
          </a:prstGeom>
          <a:noFill/>
        </p:spPr>
        <p:txBody>
          <a:bodyPr wrap="square" lIns="91440" tIns="45720" rIns="91440" bIns="45720" rtlCol="0" anchor="t">
            <a:spAutoFit/>
          </a:bodyPr>
          <a:lstStyle/>
          <a:p>
            <a:r>
              <a:rPr lang="en-US" sz="1200">
                <a:solidFill>
                  <a:srgbClr val="143156"/>
                </a:solidFill>
                <a:ea typeface="Verdana"/>
              </a:rPr>
              <a:t>SOURCE: </a:t>
            </a:r>
            <a:r>
              <a:rPr lang="en-AU" sz="1200">
                <a:solidFill>
                  <a:srgbClr val="143156"/>
                </a:solidFill>
              </a:rPr>
              <a:t>ACOSS calculations</a:t>
            </a:r>
            <a:endParaRPr lang="en-AU" sz="1200" b="0" i="0">
              <a:solidFill>
                <a:srgbClr val="143156"/>
              </a:solidFill>
              <a:effectLst/>
            </a:endParaRPr>
          </a:p>
          <a:p>
            <a:pPr algn="ctr"/>
            <a:endParaRPr lang="en-AU" sz="1200">
              <a:solidFill>
                <a:srgbClr val="143156"/>
              </a:solidFill>
              <a:ea typeface="Verdana" panose="020B0604030504040204" pitchFamily="34" charset="0"/>
            </a:endParaRPr>
          </a:p>
        </p:txBody>
      </p:sp>
      <p:pic>
        <p:nvPicPr>
          <p:cNvPr id="13" name="Picture 12" descr="A graph of a graph of a number of people&#10;&#10;Description automatically generated with medium confidence">
            <a:extLst>
              <a:ext uri="{FF2B5EF4-FFF2-40B4-BE49-F238E27FC236}">
                <a16:creationId xmlns:a16="http://schemas.microsoft.com/office/drawing/2014/main" id="{0B68E021-730A-A52B-AFF5-A8DCEF1C2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809" y="1122247"/>
            <a:ext cx="10763250" cy="5191125"/>
          </a:xfrm>
          <a:prstGeom prst="rect">
            <a:avLst/>
          </a:prstGeom>
        </p:spPr>
      </p:pic>
    </p:spTree>
    <p:extLst>
      <p:ext uri="{BB962C8B-B14F-4D97-AF65-F5344CB8AC3E}">
        <p14:creationId xmlns:p14="http://schemas.microsoft.com/office/powerpoint/2010/main" val="18603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397" y="6139866"/>
            <a:ext cx="596814" cy="506099"/>
          </a:xfrm>
          <a:prstGeom prst="rect">
            <a:avLst/>
          </a:prstGeom>
        </p:spPr>
      </p:pic>
      <p:sp>
        <p:nvSpPr>
          <p:cNvPr id="2" name="TextBox 1">
            <a:extLst>
              <a:ext uri="{FF2B5EF4-FFF2-40B4-BE49-F238E27FC236}">
                <a16:creationId xmlns:a16="http://schemas.microsoft.com/office/drawing/2014/main" id="{F1487079-6E6B-511B-B683-7E7AB8CA9228}"/>
              </a:ext>
            </a:extLst>
          </p:cNvPr>
          <p:cNvSpPr txBox="1"/>
          <p:nvPr/>
        </p:nvSpPr>
        <p:spPr>
          <a:xfrm>
            <a:off x="324809" y="194227"/>
            <a:ext cx="11542381" cy="461665"/>
          </a:xfrm>
          <a:prstGeom prst="rect">
            <a:avLst/>
          </a:prstGeom>
          <a:noFill/>
        </p:spPr>
        <p:txBody>
          <a:bodyPr wrap="square" lIns="91440" tIns="45720" rIns="91440" bIns="45720" rtlCol="0" anchor="t">
            <a:spAutoFit/>
          </a:bodyPr>
          <a:lstStyle/>
          <a:p>
            <a:r>
              <a:rPr lang="en-US" sz="2400">
                <a:solidFill>
                  <a:srgbClr val="143156"/>
                </a:solidFill>
                <a:latin typeface="Palatino Linotype"/>
              </a:rPr>
              <a:t>Heading</a:t>
            </a:r>
            <a:endParaRPr lang="en-US" sz="2400"/>
          </a:p>
        </p:txBody>
      </p:sp>
      <p:cxnSp>
        <p:nvCxnSpPr>
          <p:cNvPr id="7" name="Straight Connector 6">
            <a:extLst>
              <a:ext uri="{FF2B5EF4-FFF2-40B4-BE49-F238E27FC236}">
                <a16:creationId xmlns:a16="http://schemas.microsoft.com/office/drawing/2014/main" id="{F7B2CFB9-46EF-931A-3498-47C990557B14}"/>
              </a:ext>
            </a:extLst>
          </p:cNvPr>
          <p:cNvCxnSpPr/>
          <p:nvPr/>
        </p:nvCxnSpPr>
        <p:spPr>
          <a:xfrm>
            <a:off x="902825" y="850118"/>
            <a:ext cx="33587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92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397" y="6139866"/>
            <a:ext cx="596814" cy="506099"/>
          </a:xfrm>
          <a:prstGeom prst="rect">
            <a:avLst/>
          </a:prstGeom>
        </p:spPr>
      </p:pic>
      <p:sp>
        <p:nvSpPr>
          <p:cNvPr id="2" name="TextBox 1">
            <a:extLst>
              <a:ext uri="{FF2B5EF4-FFF2-40B4-BE49-F238E27FC236}">
                <a16:creationId xmlns:a16="http://schemas.microsoft.com/office/drawing/2014/main" id="{F1487079-6E6B-511B-B683-7E7AB8CA9228}"/>
              </a:ext>
            </a:extLst>
          </p:cNvPr>
          <p:cNvSpPr txBox="1"/>
          <p:nvPr/>
        </p:nvSpPr>
        <p:spPr>
          <a:xfrm>
            <a:off x="324809" y="194227"/>
            <a:ext cx="11542381" cy="461665"/>
          </a:xfrm>
          <a:prstGeom prst="rect">
            <a:avLst/>
          </a:prstGeom>
          <a:noFill/>
        </p:spPr>
        <p:txBody>
          <a:bodyPr wrap="square" lIns="91440" tIns="45720" rIns="91440" bIns="45720" rtlCol="0" anchor="t">
            <a:spAutoFit/>
          </a:bodyPr>
          <a:lstStyle/>
          <a:p>
            <a:endParaRPr lang="en-US" sz="2400">
              <a:solidFill>
                <a:srgbClr val="143156"/>
              </a:solidFill>
              <a:latin typeface="Palatino Linotype"/>
            </a:endParaRPr>
          </a:p>
        </p:txBody>
      </p:sp>
      <p:cxnSp>
        <p:nvCxnSpPr>
          <p:cNvPr id="7" name="Straight Connector 6">
            <a:extLst>
              <a:ext uri="{FF2B5EF4-FFF2-40B4-BE49-F238E27FC236}">
                <a16:creationId xmlns:a16="http://schemas.microsoft.com/office/drawing/2014/main" id="{F7B2CFB9-46EF-931A-3498-47C990557B14}"/>
              </a:ext>
            </a:extLst>
          </p:cNvPr>
          <p:cNvCxnSpPr/>
          <p:nvPr/>
        </p:nvCxnSpPr>
        <p:spPr>
          <a:xfrm>
            <a:off x="902825" y="850118"/>
            <a:ext cx="33587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FFB6843-C6C8-DD5D-267E-29930C57D4F4}"/>
              </a:ext>
            </a:extLst>
          </p:cNvPr>
          <p:cNvSpPr txBox="1"/>
          <p:nvPr/>
        </p:nvSpPr>
        <p:spPr>
          <a:xfrm>
            <a:off x="844378" y="1472513"/>
            <a:ext cx="8865972" cy="6585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spcBef>
                <a:spcPts val="600"/>
              </a:spcBef>
              <a:spcAft>
                <a:spcPts val="600"/>
              </a:spcAft>
              <a:buFont typeface="Arial"/>
              <a:buChar char="•"/>
            </a:pPr>
            <a:r>
              <a:rPr lang="en-US" sz="1600">
                <a:latin typeface="Trebuchet MS"/>
                <a:cs typeface="Calibri"/>
              </a:rPr>
              <a:t>$40 per fortnight increase to </a:t>
            </a:r>
            <a:r>
              <a:rPr lang="en-US" sz="1600" err="1">
                <a:latin typeface="Trebuchet MS"/>
                <a:cs typeface="Calibri"/>
              </a:rPr>
              <a:t>JobSeeker</a:t>
            </a:r>
            <a:r>
              <a:rPr lang="en-US" sz="1600">
                <a:latin typeface="Trebuchet MS"/>
                <a:cs typeface="Calibri"/>
              </a:rPr>
              <a:t> and related payments (plus 2.2% indexation)</a:t>
            </a:r>
            <a:endParaRPr lang="en-US" sz="1600">
              <a:latin typeface="Trebuchet MS"/>
            </a:endParaRPr>
          </a:p>
          <a:p>
            <a:pPr marL="800100" lvl="1" indent="-342900">
              <a:lnSpc>
                <a:spcPct val="150000"/>
              </a:lnSpc>
              <a:buFont typeface="Courier New"/>
              <a:buChar char="o"/>
            </a:pPr>
            <a:r>
              <a:rPr lang="en-US" sz="1600">
                <a:latin typeface="Trebuchet MS"/>
                <a:cs typeface="Calibri"/>
              </a:rPr>
              <a:t>From $693.10 per fortnight ($49.50 per day) to $749.20 per fortnight ($56 per day)</a:t>
            </a:r>
          </a:p>
          <a:p>
            <a:pPr marL="800100" lvl="1" indent="-342900">
              <a:lnSpc>
                <a:spcPct val="150000"/>
              </a:lnSpc>
              <a:buFont typeface="Courier New"/>
              <a:buChar char="o"/>
            </a:pPr>
            <a:r>
              <a:rPr lang="en-US" sz="1600">
                <a:latin typeface="Trebuchet MS"/>
                <a:cs typeface="Calibri"/>
              </a:rPr>
              <a:t>Partnered rate (no dependents) $631.20 per fortnight ($45 per day) to increase to $685.20 per fortnight ($49 per day)</a:t>
            </a:r>
          </a:p>
          <a:p>
            <a:pPr marL="800100" lvl="1" indent="-342900">
              <a:lnSpc>
                <a:spcPct val="150000"/>
              </a:lnSpc>
              <a:buFont typeface="Courier New"/>
              <a:buChar char="o"/>
            </a:pPr>
            <a:r>
              <a:rPr lang="en-US" sz="1600">
                <a:latin typeface="Trebuchet MS"/>
                <a:cs typeface="Calibri"/>
              </a:rPr>
              <a:t>Additional increase for </a:t>
            </a:r>
            <a:r>
              <a:rPr lang="en-US" sz="1600" err="1">
                <a:latin typeface="Trebuchet MS"/>
                <a:cs typeface="Calibri"/>
              </a:rPr>
              <a:t>JobSeekers</a:t>
            </a:r>
            <a:r>
              <a:rPr lang="en-US" sz="1600">
                <a:latin typeface="Trebuchet MS"/>
                <a:cs typeface="Calibri"/>
              </a:rPr>
              <a:t> from age 55 years, unemployed &gt;9 months to $802.50 per fortnight</a:t>
            </a:r>
          </a:p>
          <a:p>
            <a:pPr marL="342900" indent="-342900">
              <a:lnSpc>
                <a:spcPct val="150000"/>
              </a:lnSpc>
              <a:spcBef>
                <a:spcPts val="600"/>
              </a:spcBef>
              <a:spcAft>
                <a:spcPts val="600"/>
              </a:spcAft>
              <a:buFont typeface="Arial"/>
              <a:buChar char="•"/>
            </a:pPr>
            <a:r>
              <a:rPr lang="en-US" sz="1600">
                <a:latin typeface="Trebuchet MS"/>
                <a:cs typeface="Calibri"/>
              </a:rPr>
              <a:t>Youth Allowance increase </a:t>
            </a:r>
          </a:p>
          <a:p>
            <a:pPr marL="800100" lvl="1" indent="-342900">
              <a:lnSpc>
                <a:spcPct val="150000"/>
              </a:lnSpc>
              <a:spcBef>
                <a:spcPts val="600"/>
              </a:spcBef>
              <a:spcAft>
                <a:spcPts val="600"/>
              </a:spcAft>
              <a:buFont typeface="Courier New"/>
              <a:buChar char="o"/>
            </a:pPr>
            <a:r>
              <a:rPr lang="en-US" sz="1600">
                <a:latin typeface="Trebuchet MS"/>
                <a:cs typeface="Calibri"/>
              </a:rPr>
              <a:t>From $562.80 per fortnight ($40 per day) to $616 per fortnight ($44 per day)</a:t>
            </a:r>
          </a:p>
          <a:p>
            <a:pPr marL="342900" indent="-342900">
              <a:lnSpc>
                <a:spcPct val="150000"/>
              </a:lnSpc>
              <a:spcBef>
                <a:spcPts val="600"/>
              </a:spcBef>
              <a:spcAft>
                <a:spcPts val="600"/>
              </a:spcAft>
              <a:buFont typeface="Arial"/>
              <a:buChar char="•"/>
            </a:pPr>
            <a:r>
              <a:rPr lang="en-US" sz="1600">
                <a:latin typeface="Trebuchet MS"/>
                <a:cs typeface="Calibri"/>
              </a:rPr>
              <a:t>15% increase to Rent Assistance payments</a:t>
            </a:r>
            <a:endParaRPr lang="en-US" sz="1600">
              <a:latin typeface="Trebuchet MS"/>
            </a:endParaRPr>
          </a:p>
          <a:p>
            <a:pPr marL="342900" indent="-342900">
              <a:lnSpc>
                <a:spcPct val="150000"/>
              </a:lnSpc>
              <a:spcBef>
                <a:spcPts val="600"/>
              </a:spcBef>
              <a:spcAft>
                <a:spcPts val="600"/>
              </a:spcAft>
              <a:buFont typeface="Arial"/>
              <a:buChar char="•"/>
            </a:pPr>
            <a:r>
              <a:rPr lang="en-US" sz="1600">
                <a:latin typeface="Trebuchet MS"/>
                <a:cs typeface="Calibri"/>
              </a:rPr>
              <a:t>Single parents with children aged 8 to 14 years old eligible for Parenting Payment</a:t>
            </a:r>
          </a:p>
          <a:p>
            <a:pPr marL="800100" lvl="1" indent="-342900">
              <a:lnSpc>
                <a:spcPct val="150000"/>
              </a:lnSpc>
              <a:spcBef>
                <a:spcPts val="600"/>
              </a:spcBef>
              <a:spcAft>
                <a:spcPts val="600"/>
              </a:spcAft>
              <a:buFont typeface="Courier New"/>
              <a:buChar char="o"/>
            </a:pPr>
            <a:r>
              <a:rPr lang="en-US" sz="1600">
                <a:latin typeface="Trebuchet MS"/>
                <a:cs typeface="Calibri"/>
              </a:rPr>
              <a:t>From $693.10 per fortnight ($49.50 per day) to $922.10 per fortnight ($66 per day)</a:t>
            </a:r>
          </a:p>
          <a:p>
            <a:pPr>
              <a:lnSpc>
                <a:spcPct val="200000"/>
              </a:lnSpc>
            </a:pPr>
            <a:endParaRPr lang="en-US">
              <a:cs typeface="Calibri"/>
            </a:endParaRPr>
          </a:p>
          <a:p>
            <a:pPr marL="342900" indent="-342900">
              <a:lnSpc>
                <a:spcPct val="200000"/>
              </a:lnSpc>
              <a:buFont typeface="Arial"/>
              <a:buChar char="•"/>
            </a:pPr>
            <a:endParaRPr lang="en-US">
              <a:cs typeface="Calibri"/>
            </a:endParaRPr>
          </a:p>
          <a:p>
            <a:pPr marL="342900" indent="-342900">
              <a:lnSpc>
                <a:spcPct val="200000"/>
              </a:lnSpc>
              <a:buFont typeface="Arial"/>
              <a:buChar char="•"/>
            </a:pPr>
            <a:endParaRPr lang="en-US">
              <a:cs typeface="Calibri"/>
            </a:endParaRPr>
          </a:p>
        </p:txBody>
      </p:sp>
      <p:sp>
        <p:nvSpPr>
          <p:cNvPr id="4" name="TextBox 1">
            <a:extLst>
              <a:ext uri="{FF2B5EF4-FFF2-40B4-BE49-F238E27FC236}">
                <a16:creationId xmlns:a16="http://schemas.microsoft.com/office/drawing/2014/main" id="{D6B75921-28F8-B526-BEBA-F6B325CE9CFC}"/>
              </a:ext>
            </a:extLst>
          </p:cNvPr>
          <p:cNvSpPr txBox="1"/>
          <p:nvPr/>
        </p:nvSpPr>
        <p:spPr>
          <a:xfrm>
            <a:off x="324809" y="194227"/>
            <a:ext cx="11542381"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143156"/>
                </a:solidFill>
                <a:latin typeface="Palatino Linotype"/>
              </a:rPr>
              <a:t>Current income support payment rates for people who are unemployed</a:t>
            </a:r>
          </a:p>
        </p:txBody>
      </p:sp>
      <p:sp>
        <p:nvSpPr>
          <p:cNvPr id="5" name="TextBox 4">
            <a:extLst>
              <a:ext uri="{FF2B5EF4-FFF2-40B4-BE49-F238E27FC236}">
                <a16:creationId xmlns:a16="http://schemas.microsoft.com/office/drawing/2014/main" id="{C4BC03A6-B212-33F0-99DE-844B08E1BF9B}"/>
              </a:ext>
            </a:extLst>
          </p:cNvPr>
          <p:cNvSpPr txBox="1"/>
          <p:nvPr/>
        </p:nvSpPr>
        <p:spPr>
          <a:xfrm>
            <a:off x="901887" y="1055569"/>
            <a:ext cx="88659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rebuchet MS"/>
                <a:cs typeface="Calibri"/>
              </a:rPr>
              <a:t>2023 Federal Budget changes and new rates of payment</a:t>
            </a:r>
            <a:endParaRPr lang="en-US">
              <a:latin typeface="Trebuchet MS"/>
              <a:cs typeface="Calibri"/>
            </a:endParaRPr>
          </a:p>
        </p:txBody>
      </p:sp>
    </p:spTree>
    <p:extLst>
      <p:ext uri="{BB962C8B-B14F-4D97-AF65-F5344CB8AC3E}">
        <p14:creationId xmlns:p14="http://schemas.microsoft.com/office/powerpoint/2010/main" val="362440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B80A4-A6A0-BE66-A4F2-A19D90C9D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90039" y="0"/>
            <a:ext cx="4509903" cy="3019923"/>
          </a:xfrm>
          <a:prstGeom prst="rect">
            <a:avLst/>
          </a:prstGeom>
        </p:spPr>
      </p:pic>
      <p:cxnSp>
        <p:nvCxnSpPr>
          <p:cNvPr id="16" name="Straight Connector 15"/>
          <p:cNvCxnSpPr/>
          <p:nvPr/>
        </p:nvCxnSpPr>
        <p:spPr>
          <a:xfrm>
            <a:off x="885655" y="1118759"/>
            <a:ext cx="335878" cy="0"/>
          </a:xfrm>
          <a:prstGeom prst="line">
            <a:avLst/>
          </a:prstGeom>
          <a:ln w="63500">
            <a:solidFill>
              <a:srgbClr val="F8E27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1456" y="6267458"/>
            <a:ext cx="596814" cy="506099"/>
          </a:xfrm>
          <a:prstGeom prst="rect">
            <a:avLst/>
          </a:prstGeom>
        </p:spPr>
      </p:pic>
      <p:sp>
        <p:nvSpPr>
          <p:cNvPr id="5" name="TextBox 4">
            <a:extLst>
              <a:ext uri="{FF2B5EF4-FFF2-40B4-BE49-F238E27FC236}">
                <a16:creationId xmlns:a16="http://schemas.microsoft.com/office/drawing/2014/main" id="{2B35584C-436E-15FD-D086-932AC77CA36B}"/>
              </a:ext>
            </a:extLst>
          </p:cNvPr>
          <p:cNvSpPr txBox="1"/>
          <p:nvPr/>
        </p:nvSpPr>
        <p:spPr>
          <a:xfrm>
            <a:off x="389244" y="183409"/>
            <a:ext cx="9679914" cy="830997"/>
          </a:xfrm>
          <a:prstGeom prst="rect">
            <a:avLst/>
          </a:prstGeom>
          <a:noFill/>
        </p:spPr>
        <p:txBody>
          <a:bodyPr wrap="square" lIns="91440" tIns="45720" rIns="91440" bIns="45720" rtlCol="0" anchor="t">
            <a:spAutoFit/>
          </a:bodyPr>
          <a:lstStyle/>
          <a:p>
            <a:r>
              <a:rPr lang="en-US" sz="2400">
                <a:solidFill>
                  <a:srgbClr val="143156"/>
                </a:solidFill>
                <a:latin typeface="Palatino Linotype"/>
              </a:rPr>
              <a:t>In global context: the lowest benefit replacement rate in the OECD (prior to 2023 budget)</a:t>
            </a:r>
            <a:endParaRPr lang="en-US" sz="2400"/>
          </a:p>
        </p:txBody>
      </p:sp>
      <p:sp>
        <p:nvSpPr>
          <p:cNvPr id="17" name="TextBox 16">
            <a:extLst>
              <a:ext uri="{FF2B5EF4-FFF2-40B4-BE49-F238E27FC236}">
                <a16:creationId xmlns:a16="http://schemas.microsoft.com/office/drawing/2014/main" id="{88CCB42D-2EEA-C32A-F6CF-209B1CF21A6F}"/>
              </a:ext>
            </a:extLst>
          </p:cNvPr>
          <p:cNvSpPr txBox="1"/>
          <p:nvPr/>
        </p:nvSpPr>
        <p:spPr>
          <a:xfrm>
            <a:off x="212189" y="6445157"/>
            <a:ext cx="4977299" cy="461665"/>
          </a:xfrm>
          <a:prstGeom prst="rect">
            <a:avLst/>
          </a:prstGeom>
          <a:noFill/>
        </p:spPr>
        <p:txBody>
          <a:bodyPr wrap="square" lIns="91440" tIns="45720" rIns="91440" bIns="45720" rtlCol="0" anchor="t">
            <a:spAutoFit/>
          </a:bodyPr>
          <a:lstStyle/>
          <a:p>
            <a:pPr algn="ctr"/>
            <a:r>
              <a:rPr lang="en-US" sz="1200">
                <a:solidFill>
                  <a:srgbClr val="143156"/>
                </a:solidFill>
                <a:ea typeface="Verdana"/>
              </a:rPr>
              <a:t>SOURCE: </a:t>
            </a:r>
            <a:r>
              <a:rPr lang="en-AU" sz="1200" b="0" i="0">
                <a:solidFill>
                  <a:srgbClr val="143156"/>
                </a:solidFill>
                <a:effectLst/>
              </a:rPr>
              <a:t>OECD tax-benefit data portal</a:t>
            </a:r>
            <a:r>
              <a:rPr lang="en-AU" sz="1200">
                <a:solidFill>
                  <a:srgbClr val="143156"/>
                </a:solidFill>
              </a:rPr>
              <a:t>. Note: housing assistance included. </a:t>
            </a:r>
            <a:endParaRPr lang="en-AU" sz="1200" b="0" i="0">
              <a:solidFill>
                <a:srgbClr val="143156"/>
              </a:solidFill>
              <a:effectLst/>
              <a:cs typeface="Calibri"/>
            </a:endParaRPr>
          </a:p>
          <a:p>
            <a:pPr algn="ctr"/>
            <a:endParaRPr lang="en-AU" sz="1200">
              <a:solidFill>
                <a:srgbClr val="143156"/>
              </a:solidFill>
              <a:ea typeface="Verdana" panose="020B0604030504040204" pitchFamily="34" charset="0"/>
            </a:endParaRPr>
          </a:p>
        </p:txBody>
      </p:sp>
      <p:pic>
        <p:nvPicPr>
          <p:cNvPr id="4" name="Picture 3" descr="A picture containing screenshot, fence, line&#10;&#10;Description automatically generated">
            <a:extLst>
              <a:ext uri="{FF2B5EF4-FFF2-40B4-BE49-F238E27FC236}">
                <a16:creationId xmlns:a16="http://schemas.microsoft.com/office/drawing/2014/main" id="{67030574-FD54-C0C5-BA9E-9D9B16861E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687" y="1002348"/>
            <a:ext cx="11027176" cy="5399765"/>
          </a:xfrm>
          <a:prstGeom prst="rect">
            <a:avLst/>
          </a:prstGeom>
        </p:spPr>
      </p:pic>
    </p:spTree>
    <p:extLst>
      <p:ext uri="{BB962C8B-B14F-4D97-AF65-F5344CB8AC3E}">
        <p14:creationId xmlns:p14="http://schemas.microsoft.com/office/powerpoint/2010/main" val="202137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150" y="6094562"/>
            <a:ext cx="596814" cy="506099"/>
          </a:xfrm>
          <a:prstGeom prst="rect">
            <a:avLst/>
          </a:prstGeom>
        </p:spPr>
      </p:pic>
      <p:cxnSp>
        <p:nvCxnSpPr>
          <p:cNvPr id="7" name="Straight Connector 6">
            <a:extLst>
              <a:ext uri="{FF2B5EF4-FFF2-40B4-BE49-F238E27FC236}">
                <a16:creationId xmlns:a16="http://schemas.microsoft.com/office/drawing/2014/main" id="{F40245A7-5FC0-E129-5CA5-406E72D8F128}"/>
              </a:ext>
            </a:extLst>
          </p:cNvPr>
          <p:cNvCxnSpPr/>
          <p:nvPr/>
        </p:nvCxnSpPr>
        <p:spPr>
          <a:xfrm>
            <a:off x="638495" y="778558"/>
            <a:ext cx="335878" cy="0"/>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DC2BD0-9752-EDED-843B-4132CC550500}"/>
              </a:ext>
            </a:extLst>
          </p:cNvPr>
          <p:cNvSpPr txBox="1"/>
          <p:nvPr/>
        </p:nvSpPr>
        <p:spPr>
          <a:xfrm>
            <a:off x="175854" y="103347"/>
            <a:ext cx="9679914" cy="523220"/>
          </a:xfrm>
          <a:prstGeom prst="rect">
            <a:avLst/>
          </a:prstGeom>
          <a:noFill/>
        </p:spPr>
        <p:txBody>
          <a:bodyPr wrap="square" lIns="91440" tIns="45720" rIns="91440" bIns="45720" rtlCol="0" anchor="t">
            <a:spAutoFit/>
          </a:bodyPr>
          <a:lstStyle/>
          <a:p>
            <a:r>
              <a:rPr lang="en-US" sz="2800" err="1">
                <a:solidFill>
                  <a:srgbClr val="143156"/>
                </a:solidFill>
                <a:latin typeface="Palatino Linotype"/>
              </a:rPr>
              <a:t>JobSeeker</a:t>
            </a:r>
            <a:r>
              <a:rPr lang="en-US" sz="2800">
                <a:solidFill>
                  <a:srgbClr val="143156"/>
                </a:solidFill>
                <a:latin typeface="Palatino Linotype"/>
              </a:rPr>
              <a:t> comparison with wages and pensions ($2023)</a:t>
            </a:r>
            <a:endParaRPr lang="en-US" sz="2800"/>
          </a:p>
        </p:txBody>
      </p:sp>
      <p:sp>
        <p:nvSpPr>
          <p:cNvPr id="6" name="TextBox 5">
            <a:extLst>
              <a:ext uri="{FF2B5EF4-FFF2-40B4-BE49-F238E27FC236}">
                <a16:creationId xmlns:a16="http://schemas.microsoft.com/office/drawing/2014/main" id="{C95FDBB1-69E2-B413-4895-CAEB669921FB}"/>
              </a:ext>
            </a:extLst>
          </p:cNvPr>
          <p:cNvSpPr txBox="1"/>
          <p:nvPr/>
        </p:nvSpPr>
        <p:spPr>
          <a:xfrm>
            <a:off x="-1051120" y="6600661"/>
            <a:ext cx="4197782" cy="461665"/>
          </a:xfrm>
          <a:prstGeom prst="rect">
            <a:avLst/>
          </a:prstGeom>
          <a:noFill/>
        </p:spPr>
        <p:txBody>
          <a:bodyPr wrap="square" rtlCol="0">
            <a:spAutoFit/>
          </a:bodyPr>
          <a:lstStyle/>
          <a:p>
            <a:pPr algn="ctr"/>
            <a:r>
              <a:rPr lang="en-US" sz="1200">
                <a:solidFill>
                  <a:srgbClr val="143156"/>
                </a:solidFill>
                <a:ea typeface="Verdana" panose="020B0604030504040204" pitchFamily="34" charset="0"/>
              </a:rPr>
              <a:t>SOURCE: </a:t>
            </a:r>
            <a:r>
              <a:rPr lang="en-AU" sz="1200" b="0" i="0">
                <a:solidFill>
                  <a:srgbClr val="143156"/>
                </a:solidFill>
                <a:effectLst/>
              </a:rPr>
              <a:t>ACOSS calculations</a:t>
            </a:r>
          </a:p>
          <a:p>
            <a:pPr algn="ctr"/>
            <a:endParaRPr lang="en-AU" sz="1200">
              <a:solidFill>
                <a:srgbClr val="143156"/>
              </a:solidFill>
              <a:ea typeface="Verdana" panose="020B0604030504040204" pitchFamily="34" charset="0"/>
            </a:endParaRPr>
          </a:p>
        </p:txBody>
      </p:sp>
      <p:pic>
        <p:nvPicPr>
          <p:cNvPr id="10" name="Picture 9" descr="A picture containing line, screenshot, night, darkness&#10;&#10;Description automatically generated">
            <a:extLst>
              <a:ext uri="{FF2B5EF4-FFF2-40B4-BE49-F238E27FC236}">
                <a16:creationId xmlns:a16="http://schemas.microsoft.com/office/drawing/2014/main" id="{47C688FA-4000-DDEF-162B-662EB1287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92" y="670315"/>
            <a:ext cx="9816615" cy="5930346"/>
          </a:xfrm>
          <a:prstGeom prst="rect">
            <a:avLst/>
          </a:prstGeom>
        </p:spPr>
      </p:pic>
      <p:pic>
        <p:nvPicPr>
          <p:cNvPr id="2" name="Picture 1">
            <a:extLst>
              <a:ext uri="{FF2B5EF4-FFF2-40B4-BE49-F238E27FC236}">
                <a16:creationId xmlns:a16="http://schemas.microsoft.com/office/drawing/2014/main" id="{863790C8-5414-3688-6A9B-FE1FB985DC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spTree>
    <p:extLst>
      <p:ext uri="{BB962C8B-B14F-4D97-AF65-F5344CB8AC3E}">
        <p14:creationId xmlns:p14="http://schemas.microsoft.com/office/powerpoint/2010/main" val="206752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150" y="6094562"/>
            <a:ext cx="596814" cy="506099"/>
          </a:xfrm>
          <a:prstGeom prst="rect">
            <a:avLst/>
          </a:prstGeom>
        </p:spPr>
      </p:pic>
      <p:cxnSp>
        <p:nvCxnSpPr>
          <p:cNvPr id="7" name="Straight Connector 6">
            <a:extLst>
              <a:ext uri="{FF2B5EF4-FFF2-40B4-BE49-F238E27FC236}">
                <a16:creationId xmlns:a16="http://schemas.microsoft.com/office/drawing/2014/main" id="{F40245A7-5FC0-E129-5CA5-406E72D8F128}"/>
              </a:ext>
            </a:extLst>
          </p:cNvPr>
          <p:cNvCxnSpPr/>
          <p:nvPr/>
        </p:nvCxnSpPr>
        <p:spPr>
          <a:xfrm>
            <a:off x="638495" y="778558"/>
            <a:ext cx="335878" cy="0"/>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DC2BD0-9752-EDED-843B-4132CC550500}"/>
              </a:ext>
            </a:extLst>
          </p:cNvPr>
          <p:cNvSpPr txBox="1"/>
          <p:nvPr/>
        </p:nvSpPr>
        <p:spPr>
          <a:xfrm>
            <a:off x="175854" y="103347"/>
            <a:ext cx="9679914" cy="523220"/>
          </a:xfrm>
          <a:prstGeom prst="rect">
            <a:avLst/>
          </a:prstGeom>
          <a:noFill/>
        </p:spPr>
        <p:txBody>
          <a:bodyPr wrap="square" lIns="91440" tIns="45720" rIns="91440" bIns="45720" rtlCol="0" anchor="t">
            <a:spAutoFit/>
          </a:bodyPr>
          <a:lstStyle/>
          <a:p>
            <a:r>
              <a:rPr lang="en-US" sz="2800" err="1">
                <a:solidFill>
                  <a:srgbClr val="143156"/>
                </a:solidFill>
                <a:latin typeface="Palatino Linotype"/>
              </a:rPr>
              <a:t>JobSeeker</a:t>
            </a:r>
            <a:r>
              <a:rPr lang="en-US" sz="2800">
                <a:solidFill>
                  <a:srgbClr val="143156"/>
                </a:solidFill>
                <a:latin typeface="Palatino Linotype"/>
              </a:rPr>
              <a:t> comparison with poverty line, 2000 - 2021($2021)</a:t>
            </a:r>
            <a:endParaRPr lang="en-US" sz="2800"/>
          </a:p>
        </p:txBody>
      </p:sp>
      <p:sp>
        <p:nvSpPr>
          <p:cNvPr id="6" name="TextBox 5">
            <a:extLst>
              <a:ext uri="{FF2B5EF4-FFF2-40B4-BE49-F238E27FC236}">
                <a16:creationId xmlns:a16="http://schemas.microsoft.com/office/drawing/2014/main" id="{C95FDBB1-69E2-B413-4895-CAEB669921FB}"/>
              </a:ext>
            </a:extLst>
          </p:cNvPr>
          <p:cNvSpPr txBox="1"/>
          <p:nvPr/>
        </p:nvSpPr>
        <p:spPr>
          <a:xfrm>
            <a:off x="-1051120" y="6600661"/>
            <a:ext cx="4197782" cy="461665"/>
          </a:xfrm>
          <a:prstGeom prst="rect">
            <a:avLst/>
          </a:prstGeom>
          <a:noFill/>
        </p:spPr>
        <p:txBody>
          <a:bodyPr wrap="square" rtlCol="0">
            <a:spAutoFit/>
          </a:bodyPr>
          <a:lstStyle/>
          <a:p>
            <a:pPr algn="ctr"/>
            <a:r>
              <a:rPr lang="en-US" sz="1200">
                <a:solidFill>
                  <a:srgbClr val="143156"/>
                </a:solidFill>
                <a:ea typeface="Verdana" panose="020B0604030504040204" pitchFamily="34" charset="0"/>
              </a:rPr>
              <a:t>SOURCE: </a:t>
            </a:r>
            <a:r>
              <a:rPr lang="en-AU" sz="1200" b="0" i="0">
                <a:solidFill>
                  <a:srgbClr val="143156"/>
                </a:solidFill>
                <a:effectLst/>
              </a:rPr>
              <a:t>ACOSS calculations</a:t>
            </a:r>
          </a:p>
          <a:p>
            <a:pPr algn="ctr"/>
            <a:endParaRPr lang="en-AU" sz="1200">
              <a:solidFill>
                <a:srgbClr val="143156"/>
              </a:solidFill>
              <a:ea typeface="Verdana" panose="020B0604030504040204" pitchFamily="34" charset="0"/>
            </a:endParaRPr>
          </a:p>
        </p:txBody>
      </p:sp>
      <p:pic>
        <p:nvPicPr>
          <p:cNvPr id="5" name="Picture 4" descr="A graph with different colored lines&#10;&#10;Description automatically generated">
            <a:extLst>
              <a:ext uri="{FF2B5EF4-FFF2-40B4-BE49-F238E27FC236}">
                <a16:creationId xmlns:a16="http://schemas.microsoft.com/office/drawing/2014/main" id="{2553E069-56D1-3CAE-2596-13FB5DE7A15C}"/>
              </a:ext>
            </a:extLst>
          </p:cNvPr>
          <p:cNvPicPr>
            <a:picLocks noChangeAspect="1"/>
          </p:cNvPicPr>
          <p:nvPr/>
        </p:nvPicPr>
        <p:blipFill rotWithShape="1">
          <a:blip r:embed="rId4">
            <a:extLst>
              <a:ext uri="{28A0092B-C50C-407E-A947-70E740481C1C}">
                <a14:useLocalDpi xmlns:a14="http://schemas.microsoft.com/office/drawing/2010/main" val="0"/>
              </a:ext>
            </a:extLst>
          </a:blip>
          <a:srcRect b="8808"/>
          <a:stretch/>
        </p:blipFill>
        <p:spPr>
          <a:xfrm>
            <a:off x="806434" y="810360"/>
            <a:ext cx="10234651" cy="5638309"/>
          </a:xfrm>
          <a:prstGeom prst="rect">
            <a:avLst/>
          </a:prstGeom>
        </p:spPr>
      </p:pic>
      <p:pic>
        <p:nvPicPr>
          <p:cNvPr id="2" name="Picture 1">
            <a:extLst>
              <a:ext uri="{FF2B5EF4-FFF2-40B4-BE49-F238E27FC236}">
                <a16:creationId xmlns:a16="http://schemas.microsoft.com/office/drawing/2014/main" id="{863790C8-5414-3688-6A9B-FE1FB985DC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spTree>
    <p:extLst>
      <p:ext uri="{BB962C8B-B14F-4D97-AF65-F5344CB8AC3E}">
        <p14:creationId xmlns:p14="http://schemas.microsoft.com/office/powerpoint/2010/main" val="217182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150" y="6094562"/>
            <a:ext cx="596814" cy="506099"/>
          </a:xfrm>
          <a:prstGeom prst="rect">
            <a:avLst/>
          </a:prstGeom>
        </p:spPr>
      </p:pic>
      <p:cxnSp>
        <p:nvCxnSpPr>
          <p:cNvPr id="7" name="Straight Connector 6">
            <a:extLst>
              <a:ext uri="{FF2B5EF4-FFF2-40B4-BE49-F238E27FC236}">
                <a16:creationId xmlns:a16="http://schemas.microsoft.com/office/drawing/2014/main" id="{F40245A7-5FC0-E129-5CA5-406E72D8F128}"/>
              </a:ext>
            </a:extLst>
          </p:cNvPr>
          <p:cNvCxnSpPr/>
          <p:nvPr/>
        </p:nvCxnSpPr>
        <p:spPr>
          <a:xfrm>
            <a:off x="571793" y="778558"/>
            <a:ext cx="335878" cy="0"/>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DC2BD0-9752-EDED-843B-4132CC550500}"/>
              </a:ext>
            </a:extLst>
          </p:cNvPr>
          <p:cNvSpPr txBox="1"/>
          <p:nvPr/>
        </p:nvSpPr>
        <p:spPr>
          <a:xfrm>
            <a:off x="175854" y="103347"/>
            <a:ext cx="9679914" cy="523220"/>
          </a:xfrm>
          <a:prstGeom prst="rect">
            <a:avLst/>
          </a:prstGeom>
          <a:noFill/>
        </p:spPr>
        <p:txBody>
          <a:bodyPr wrap="square" lIns="91440" tIns="45720" rIns="91440" bIns="45720" rtlCol="0" anchor="t">
            <a:spAutoFit/>
          </a:bodyPr>
          <a:lstStyle/>
          <a:p>
            <a:r>
              <a:rPr lang="en-US" sz="2800" err="1">
                <a:solidFill>
                  <a:srgbClr val="143156"/>
                </a:solidFill>
                <a:latin typeface="Palatino Linotype"/>
              </a:rPr>
              <a:t>JobSeeker</a:t>
            </a:r>
            <a:r>
              <a:rPr lang="en-US" sz="2800">
                <a:solidFill>
                  <a:srgbClr val="143156"/>
                </a:solidFill>
                <a:latin typeface="Palatino Linotype"/>
              </a:rPr>
              <a:t> as % of poverty line, 2000 - 2021</a:t>
            </a:r>
            <a:endParaRPr lang="en-US" sz="2800"/>
          </a:p>
        </p:txBody>
      </p:sp>
      <p:sp>
        <p:nvSpPr>
          <p:cNvPr id="6" name="TextBox 5">
            <a:extLst>
              <a:ext uri="{FF2B5EF4-FFF2-40B4-BE49-F238E27FC236}">
                <a16:creationId xmlns:a16="http://schemas.microsoft.com/office/drawing/2014/main" id="{C95FDBB1-69E2-B413-4895-CAEB669921FB}"/>
              </a:ext>
            </a:extLst>
          </p:cNvPr>
          <p:cNvSpPr txBox="1"/>
          <p:nvPr/>
        </p:nvSpPr>
        <p:spPr>
          <a:xfrm>
            <a:off x="-1051120" y="6600661"/>
            <a:ext cx="4197782" cy="461665"/>
          </a:xfrm>
          <a:prstGeom prst="rect">
            <a:avLst/>
          </a:prstGeom>
          <a:noFill/>
        </p:spPr>
        <p:txBody>
          <a:bodyPr wrap="square" rtlCol="0">
            <a:spAutoFit/>
          </a:bodyPr>
          <a:lstStyle/>
          <a:p>
            <a:pPr algn="ctr"/>
            <a:r>
              <a:rPr lang="en-US" sz="1200">
                <a:solidFill>
                  <a:srgbClr val="143156"/>
                </a:solidFill>
                <a:ea typeface="Verdana" panose="020B0604030504040204" pitchFamily="34" charset="0"/>
              </a:rPr>
              <a:t>SOURCE: </a:t>
            </a:r>
            <a:r>
              <a:rPr lang="en-AU" sz="1200" b="0" i="0">
                <a:solidFill>
                  <a:srgbClr val="143156"/>
                </a:solidFill>
                <a:effectLst/>
              </a:rPr>
              <a:t>ACOSS calculations</a:t>
            </a:r>
          </a:p>
          <a:p>
            <a:pPr algn="ctr"/>
            <a:endParaRPr lang="en-AU" sz="1200">
              <a:solidFill>
                <a:srgbClr val="143156"/>
              </a:solidFill>
              <a:ea typeface="Verdana" panose="020B0604030504040204" pitchFamily="34" charset="0"/>
            </a:endParaRPr>
          </a:p>
        </p:txBody>
      </p:sp>
      <p:pic>
        <p:nvPicPr>
          <p:cNvPr id="2" name="Picture 1">
            <a:extLst>
              <a:ext uri="{FF2B5EF4-FFF2-40B4-BE49-F238E27FC236}">
                <a16:creationId xmlns:a16="http://schemas.microsoft.com/office/drawing/2014/main" id="{863790C8-5414-3688-6A9B-FE1FB985DC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pic>
        <p:nvPicPr>
          <p:cNvPr id="15" name="Picture 14" descr="A graph of a graph of a person and person&#10;&#10;Description automatically generated with medium confidence">
            <a:extLst>
              <a:ext uri="{FF2B5EF4-FFF2-40B4-BE49-F238E27FC236}">
                <a16:creationId xmlns:a16="http://schemas.microsoft.com/office/drawing/2014/main" id="{E16E93DE-A712-0181-66CD-29EB64CC2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5762" y="778558"/>
            <a:ext cx="8481833" cy="5760700"/>
          </a:xfrm>
          <a:prstGeom prst="rect">
            <a:avLst/>
          </a:prstGeom>
        </p:spPr>
      </p:pic>
    </p:spTree>
    <p:extLst>
      <p:ext uri="{BB962C8B-B14F-4D97-AF65-F5344CB8AC3E}">
        <p14:creationId xmlns:p14="http://schemas.microsoft.com/office/powerpoint/2010/main" val="81870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397" y="6139866"/>
            <a:ext cx="596814" cy="506099"/>
          </a:xfrm>
          <a:prstGeom prst="rect">
            <a:avLst/>
          </a:prstGeom>
        </p:spPr>
      </p:pic>
      <p:sp>
        <p:nvSpPr>
          <p:cNvPr id="2" name="TextBox 1">
            <a:extLst>
              <a:ext uri="{FF2B5EF4-FFF2-40B4-BE49-F238E27FC236}">
                <a16:creationId xmlns:a16="http://schemas.microsoft.com/office/drawing/2014/main" id="{F1487079-6E6B-511B-B683-7E7AB8CA9228}"/>
              </a:ext>
            </a:extLst>
          </p:cNvPr>
          <p:cNvSpPr txBox="1"/>
          <p:nvPr/>
        </p:nvSpPr>
        <p:spPr>
          <a:xfrm>
            <a:off x="324809" y="194227"/>
            <a:ext cx="11542381" cy="461665"/>
          </a:xfrm>
          <a:prstGeom prst="rect">
            <a:avLst/>
          </a:prstGeom>
          <a:noFill/>
        </p:spPr>
        <p:txBody>
          <a:bodyPr wrap="square" lIns="91440" tIns="45720" rIns="91440" bIns="45720" rtlCol="0" anchor="t">
            <a:spAutoFit/>
          </a:bodyPr>
          <a:lstStyle/>
          <a:p>
            <a:r>
              <a:rPr lang="en-US" sz="2400">
                <a:solidFill>
                  <a:srgbClr val="143156"/>
                </a:solidFill>
                <a:latin typeface="Palatino Linotype"/>
              </a:rPr>
              <a:t>ACOSS social security policy proposals</a:t>
            </a:r>
            <a:endParaRPr lang="en-US" sz="2400"/>
          </a:p>
        </p:txBody>
      </p:sp>
      <p:cxnSp>
        <p:nvCxnSpPr>
          <p:cNvPr id="7" name="Straight Connector 6">
            <a:extLst>
              <a:ext uri="{FF2B5EF4-FFF2-40B4-BE49-F238E27FC236}">
                <a16:creationId xmlns:a16="http://schemas.microsoft.com/office/drawing/2014/main" id="{F7B2CFB9-46EF-931A-3498-47C990557B14}"/>
              </a:ext>
            </a:extLst>
          </p:cNvPr>
          <p:cNvCxnSpPr/>
          <p:nvPr/>
        </p:nvCxnSpPr>
        <p:spPr>
          <a:xfrm>
            <a:off x="902825" y="850118"/>
            <a:ext cx="33587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FFB6843-C6C8-DD5D-267E-29930C57D4F4}"/>
              </a:ext>
            </a:extLst>
          </p:cNvPr>
          <p:cNvSpPr txBox="1"/>
          <p:nvPr/>
        </p:nvSpPr>
        <p:spPr>
          <a:xfrm>
            <a:off x="844378" y="1472513"/>
            <a:ext cx="886597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cs typeface="Calibri"/>
              </a:rPr>
              <a:t>Lift Jobseeker and Youth Allowance payments to parity to pensions (currently a $XX a week increase) and index to both wage and price movements.</a:t>
            </a:r>
            <a:endParaRPr lang="en-US"/>
          </a:p>
          <a:p>
            <a:pPr marL="342900" indent="-342900">
              <a:buAutoNum type="arabicPeriod"/>
            </a:pPr>
            <a:endParaRPr lang="en-US">
              <a:cs typeface="Calibri"/>
            </a:endParaRPr>
          </a:p>
          <a:p>
            <a:pPr marL="342900" indent="-342900">
              <a:buAutoNum type="arabicPeriod"/>
            </a:pPr>
            <a:r>
              <a:rPr lang="en-US">
                <a:cs typeface="Calibri"/>
              </a:rPr>
              <a:t>Benchmark Rent Assistance to actual rents paid, and index to rent price movements. </a:t>
            </a:r>
          </a:p>
          <a:p>
            <a:pPr marL="342900" indent="-342900">
              <a:buAutoNum type="arabicPeriod"/>
            </a:pPr>
            <a:endParaRPr lang="en-US">
              <a:cs typeface="Calibri"/>
            </a:endParaRPr>
          </a:p>
          <a:p>
            <a:pPr marL="342900" indent="-342900">
              <a:buAutoNum type="arabicPeriod"/>
            </a:pPr>
            <a:r>
              <a:rPr lang="en-US">
                <a:cs typeface="Calibri"/>
              </a:rPr>
              <a:t>Undertake a broader review of Rent Assistance policy settings, including eligibility and targeting. </a:t>
            </a:r>
          </a:p>
          <a:p>
            <a:pPr marL="342900" indent="-342900">
              <a:buAutoNum type="arabicPeriod"/>
            </a:pPr>
            <a:endParaRPr lang="en-US">
              <a:cs typeface="Calibri"/>
            </a:endParaRPr>
          </a:p>
          <a:p>
            <a:pPr marL="342900" indent="-342900">
              <a:buAutoNum type="arabicPeriod"/>
            </a:pPr>
            <a:r>
              <a:rPr lang="en-US">
                <a:cs typeface="Calibri"/>
              </a:rPr>
              <a:t>Introduce a Disability and Single Parent supplement which </a:t>
            </a:r>
            <a:r>
              <a:rPr lang="en-US" err="1">
                <a:cs typeface="Calibri"/>
              </a:rPr>
              <a:t>recognises</a:t>
            </a:r>
            <a:r>
              <a:rPr lang="en-US">
                <a:cs typeface="Calibri"/>
              </a:rPr>
              <a:t> the additional costs of disability and raising children alone. </a:t>
            </a:r>
          </a:p>
          <a:p>
            <a:pPr marL="342900" indent="-342900">
              <a:buAutoNum type="arabicPeriod"/>
            </a:pPr>
            <a:endParaRPr lang="en-US">
              <a:cs typeface="Calibri"/>
            </a:endParaRPr>
          </a:p>
          <a:p>
            <a:pPr marL="342900" indent="-342900">
              <a:buAutoNum type="arabicPeriod"/>
            </a:pPr>
            <a:r>
              <a:rPr lang="en-US">
                <a:cs typeface="Calibri"/>
              </a:rPr>
              <a:t>Legislate for a permanent, independent, transparent Economic Inclusion Advisory Committee to advise Government on social security policy settings, including adequacy. </a:t>
            </a:r>
          </a:p>
          <a:p>
            <a:pPr marL="342900" indent="-342900">
              <a:buAutoNum type="arabicPeriod"/>
            </a:pPr>
            <a:endParaRPr lang="en-US">
              <a:cs typeface="Calibri"/>
            </a:endParaRPr>
          </a:p>
        </p:txBody>
      </p:sp>
    </p:spTree>
    <p:extLst>
      <p:ext uri="{BB962C8B-B14F-4D97-AF65-F5344CB8AC3E}">
        <p14:creationId xmlns:p14="http://schemas.microsoft.com/office/powerpoint/2010/main" val="47610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397" y="6139866"/>
            <a:ext cx="596814" cy="506099"/>
          </a:xfrm>
          <a:prstGeom prst="rect">
            <a:avLst/>
          </a:prstGeom>
        </p:spPr>
      </p:pic>
      <p:sp>
        <p:nvSpPr>
          <p:cNvPr id="2" name="TextBox 1">
            <a:extLst>
              <a:ext uri="{FF2B5EF4-FFF2-40B4-BE49-F238E27FC236}">
                <a16:creationId xmlns:a16="http://schemas.microsoft.com/office/drawing/2014/main" id="{F1487079-6E6B-511B-B683-7E7AB8CA9228}"/>
              </a:ext>
            </a:extLst>
          </p:cNvPr>
          <p:cNvSpPr txBox="1"/>
          <p:nvPr/>
        </p:nvSpPr>
        <p:spPr>
          <a:xfrm>
            <a:off x="324809" y="194227"/>
            <a:ext cx="11542381" cy="461665"/>
          </a:xfrm>
          <a:prstGeom prst="rect">
            <a:avLst/>
          </a:prstGeom>
          <a:noFill/>
        </p:spPr>
        <p:txBody>
          <a:bodyPr wrap="square" lIns="91440" tIns="45720" rIns="91440" bIns="45720" rtlCol="0" anchor="t">
            <a:spAutoFit/>
          </a:bodyPr>
          <a:lstStyle/>
          <a:p>
            <a:r>
              <a:rPr lang="en-US" sz="2400">
                <a:solidFill>
                  <a:srgbClr val="143156"/>
                </a:solidFill>
                <a:latin typeface="Palatino Linotype"/>
              </a:rPr>
              <a:t>Modelling an increase to </a:t>
            </a:r>
            <a:r>
              <a:rPr lang="en-US" sz="2400" err="1">
                <a:solidFill>
                  <a:srgbClr val="143156"/>
                </a:solidFill>
                <a:latin typeface="Palatino Linotype"/>
              </a:rPr>
              <a:t>JobSeeker</a:t>
            </a:r>
            <a:r>
              <a:rPr lang="en-US" sz="2400">
                <a:solidFill>
                  <a:srgbClr val="143156"/>
                </a:solidFill>
                <a:latin typeface="Palatino Linotype"/>
              </a:rPr>
              <a:t> and Youth Allowance</a:t>
            </a:r>
            <a:endParaRPr lang="en-US" sz="2400"/>
          </a:p>
        </p:txBody>
      </p:sp>
      <p:cxnSp>
        <p:nvCxnSpPr>
          <p:cNvPr id="7" name="Straight Connector 6">
            <a:extLst>
              <a:ext uri="{FF2B5EF4-FFF2-40B4-BE49-F238E27FC236}">
                <a16:creationId xmlns:a16="http://schemas.microsoft.com/office/drawing/2014/main" id="{F7B2CFB9-46EF-931A-3498-47C990557B14}"/>
              </a:ext>
            </a:extLst>
          </p:cNvPr>
          <p:cNvCxnSpPr/>
          <p:nvPr/>
        </p:nvCxnSpPr>
        <p:spPr>
          <a:xfrm>
            <a:off x="902825" y="850118"/>
            <a:ext cx="33587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descr="A graph of a number of people&#10;&#10;Description automatically generated">
            <a:extLst>
              <a:ext uri="{FF2B5EF4-FFF2-40B4-BE49-F238E27FC236}">
                <a16:creationId xmlns:a16="http://schemas.microsoft.com/office/drawing/2014/main" id="{C70019D4-4540-18F5-3B1D-D778B218E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454" y="897976"/>
            <a:ext cx="9143218" cy="5960023"/>
          </a:xfrm>
          <a:prstGeom prst="rect">
            <a:avLst/>
          </a:prstGeom>
        </p:spPr>
      </p:pic>
      <p:sp>
        <p:nvSpPr>
          <p:cNvPr id="5" name="TextBox 4">
            <a:extLst>
              <a:ext uri="{FF2B5EF4-FFF2-40B4-BE49-F238E27FC236}">
                <a16:creationId xmlns:a16="http://schemas.microsoft.com/office/drawing/2014/main" id="{39A326A4-37A2-D560-10F1-8AA3403BE3F3}"/>
              </a:ext>
            </a:extLst>
          </p:cNvPr>
          <p:cNvSpPr txBox="1"/>
          <p:nvPr/>
        </p:nvSpPr>
        <p:spPr>
          <a:xfrm>
            <a:off x="211789" y="6577738"/>
            <a:ext cx="5216740" cy="461665"/>
          </a:xfrm>
          <a:prstGeom prst="rect">
            <a:avLst/>
          </a:prstGeom>
          <a:noFill/>
        </p:spPr>
        <p:txBody>
          <a:bodyPr wrap="square" lIns="91440" tIns="45720" rIns="91440" bIns="45720" rtlCol="0" anchor="t">
            <a:spAutoFit/>
          </a:bodyPr>
          <a:lstStyle/>
          <a:p>
            <a:r>
              <a:rPr lang="en-US" sz="1200">
                <a:solidFill>
                  <a:srgbClr val="143156"/>
                </a:solidFill>
                <a:ea typeface="Verdana"/>
              </a:rPr>
              <a:t>SOURCE: </a:t>
            </a:r>
            <a:r>
              <a:rPr lang="en-AU" sz="1200">
                <a:solidFill>
                  <a:srgbClr val="143156"/>
                </a:solidFill>
              </a:rPr>
              <a:t>ACOSS calculations</a:t>
            </a:r>
            <a:endParaRPr lang="en-AU" sz="1200" b="0" i="0">
              <a:solidFill>
                <a:srgbClr val="143156"/>
              </a:solidFill>
              <a:effectLst/>
            </a:endParaRPr>
          </a:p>
          <a:p>
            <a:pPr algn="ctr"/>
            <a:endParaRPr lang="en-AU" sz="1200">
              <a:solidFill>
                <a:srgbClr val="143156"/>
              </a:solidFill>
              <a:ea typeface="Verdana" panose="020B0604030504040204" pitchFamily="34" charset="0"/>
            </a:endParaRPr>
          </a:p>
        </p:txBody>
      </p:sp>
    </p:spTree>
    <p:extLst>
      <p:ext uri="{BB962C8B-B14F-4D97-AF65-F5344CB8AC3E}">
        <p14:creationId xmlns:p14="http://schemas.microsoft.com/office/powerpoint/2010/main" val="275817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61447" b="22654"/>
          <a:stretch/>
        </p:blipFill>
        <p:spPr>
          <a:xfrm flipH="1">
            <a:off x="10139423" y="1"/>
            <a:ext cx="2059170" cy="276634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397" y="6139866"/>
            <a:ext cx="596814" cy="506099"/>
          </a:xfrm>
          <a:prstGeom prst="rect">
            <a:avLst/>
          </a:prstGeom>
        </p:spPr>
      </p:pic>
      <p:sp>
        <p:nvSpPr>
          <p:cNvPr id="2" name="TextBox 1">
            <a:extLst>
              <a:ext uri="{FF2B5EF4-FFF2-40B4-BE49-F238E27FC236}">
                <a16:creationId xmlns:a16="http://schemas.microsoft.com/office/drawing/2014/main" id="{F1487079-6E6B-511B-B683-7E7AB8CA9228}"/>
              </a:ext>
            </a:extLst>
          </p:cNvPr>
          <p:cNvSpPr txBox="1"/>
          <p:nvPr/>
        </p:nvSpPr>
        <p:spPr>
          <a:xfrm>
            <a:off x="324809" y="194227"/>
            <a:ext cx="11542381" cy="461665"/>
          </a:xfrm>
          <a:prstGeom prst="rect">
            <a:avLst/>
          </a:prstGeom>
          <a:noFill/>
        </p:spPr>
        <p:txBody>
          <a:bodyPr wrap="square" lIns="91440" tIns="45720" rIns="91440" bIns="45720" rtlCol="0" anchor="t">
            <a:spAutoFit/>
          </a:bodyPr>
          <a:lstStyle/>
          <a:p>
            <a:r>
              <a:rPr lang="en-US" sz="2400">
                <a:solidFill>
                  <a:srgbClr val="143156"/>
                </a:solidFill>
                <a:latin typeface="Palatino Linotype"/>
              </a:rPr>
              <a:t>Budget standards</a:t>
            </a:r>
            <a:endParaRPr lang="en-US" sz="2400"/>
          </a:p>
        </p:txBody>
      </p:sp>
      <p:cxnSp>
        <p:nvCxnSpPr>
          <p:cNvPr id="7" name="Straight Connector 6">
            <a:extLst>
              <a:ext uri="{FF2B5EF4-FFF2-40B4-BE49-F238E27FC236}">
                <a16:creationId xmlns:a16="http://schemas.microsoft.com/office/drawing/2014/main" id="{F7B2CFB9-46EF-931A-3498-47C990557B14}"/>
              </a:ext>
            </a:extLst>
          </p:cNvPr>
          <p:cNvCxnSpPr/>
          <p:nvPr/>
        </p:nvCxnSpPr>
        <p:spPr>
          <a:xfrm>
            <a:off x="902825" y="850118"/>
            <a:ext cx="33587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A326A4-37A2-D560-10F1-8AA3403BE3F3}"/>
              </a:ext>
            </a:extLst>
          </p:cNvPr>
          <p:cNvSpPr txBox="1"/>
          <p:nvPr/>
        </p:nvSpPr>
        <p:spPr>
          <a:xfrm>
            <a:off x="211789" y="6380026"/>
            <a:ext cx="11032860" cy="646331"/>
          </a:xfrm>
          <a:prstGeom prst="rect">
            <a:avLst/>
          </a:prstGeom>
          <a:noFill/>
        </p:spPr>
        <p:txBody>
          <a:bodyPr wrap="square" lIns="91440" tIns="45720" rIns="91440" bIns="45720" rtlCol="0" anchor="t">
            <a:spAutoFit/>
          </a:bodyPr>
          <a:lstStyle/>
          <a:p>
            <a:r>
              <a:rPr lang="en-US" sz="1200">
                <a:solidFill>
                  <a:srgbClr val="143156"/>
                </a:solidFill>
                <a:ea typeface="Verdana"/>
              </a:rPr>
              <a:t>SOURCE: </a:t>
            </a:r>
            <a:r>
              <a:rPr lang="en-US" sz="1200">
                <a:solidFill>
                  <a:srgbClr val="143156"/>
                </a:solidFill>
              </a:rPr>
              <a:t>Bedford, Megan; Bradbury, Bruce and Naidoo, Yuvisthi (2023), </a:t>
            </a:r>
            <a:r>
              <a:rPr lang="en-US" sz="1200" i="1">
                <a:solidFill>
                  <a:srgbClr val="143156"/>
                </a:solidFill>
              </a:rPr>
              <a:t>Budget Standards for Low-Paid Families</a:t>
            </a:r>
            <a:r>
              <a:rPr lang="en-US" sz="1200">
                <a:solidFill>
                  <a:srgbClr val="143156"/>
                </a:solidFill>
              </a:rPr>
              <a:t>. Report prepared for the Fair Work Commission, Melbourne, Australia.</a:t>
            </a:r>
            <a:endParaRPr lang="en-AU" sz="1200" b="0" i="0">
              <a:solidFill>
                <a:srgbClr val="143156"/>
              </a:solidFill>
              <a:effectLst/>
            </a:endParaRPr>
          </a:p>
          <a:p>
            <a:pPr algn="ctr"/>
            <a:endParaRPr lang="en-AU" sz="1200">
              <a:solidFill>
                <a:srgbClr val="143156"/>
              </a:solidFill>
              <a:ea typeface="Verdana" panose="020B0604030504040204" pitchFamily="34" charset="0"/>
            </a:endParaRPr>
          </a:p>
        </p:txBody>
      </p:sp>
      <p:graphicFrame>
        <p:nvGraphicFramePr>
          <p:cNvPr id="3" name="Table 2">
            <a:extLst>
              <a:ext uri="{FF2B5EF4-FFF2-40B4-BE49-F238E27FC236}">
                <a16:creationId xmlns:a16="http://schemas.microsoft.com/office/drawing/2014/main" id="{89CC1C6C-BEC8-05FB-9738-B92FCCFC1317}"/>
              </a:ext>
            </a:extLst>
          </p:cNvPr>
          <p:cNvGraphicFramePr>
            <a:graphicFrameLocks noGrp="1"/>
          </p:cNvGraphicFramePr>
          <p:nvPr>
            <p:extLst>
              <p:ext uri="{D42A27DB-BD31-4B8C-83A1-F6EECF244321}">
                <p14:modId xmlns:p14="http://schemas.microsoft.com/office/powerpoint/2010/main" val="3249638296"/>
              </p:ext>
            </p:extLst>
          </p:nvPr>
        </p:nvGraphicFramePr>
        <p:xfrm>
          <a:off x="704335" y="1041879"/>
          <a:ext cx="9907317" cy="4821191"/>
        </p:xfrm>
        <a:graphic>
          <a:graphicData uri="http://schemas.openxmlformats.org/drawingml/2006/table">
            <a:tbl>
              <a:tblPr firstRow="1" firstCol="1" lastRow="1" lastCol="1" bandRow="1" bandCol="1">
                <a:tableStyleId>{69012ECD-51FC-41F1-AA8D-1B2483CD663E}</a:tableStyleId>
              </a:tblPr>
              <a:tblGrid>
                <a:gridCol w="2749993">
                  <a:extLst>
                    <a:ext uri="{9D8B030D-6E8A-4147-A177-3AD203B41FA5}">
                      <a16:colId xmlns:a16="http://schemas.microsoft.com/office/drawing/2014/main" val="2478347401"/>
                    </a:ext>
                  </a:extLst>
                </a:gridCol>
                <a:gridCol w="1078348">
                  <a:extLst>
                    <a:ext uri="{9D8B030D-6E8A-4147-A177-3AD203B41FA5}">
                      <a16:colId xmlns:a16="http://schemas.microsoft.com/office/drawing/2014/main" val="1512666016"/>
                    </a:ext>
                  </a:extLst>
                </a:gridCol>
                <a:gridCol w="984399">
                  <a:extLst>
                    <a:ext uri="{9D8B030D-6E8A-4147-A177-3AD203B41FA5}">
                      <a16:colId xmlns:a16="http://schemas.microsoft.com/office/drawing/2014/main" val="1916347607"/>
                    </a:ext>
                  </a:extLst>
                </a:gridCol>
                <a:gridCol w="957851">
                  <a:extLst>
                    <a:ext uri="{9D8B030D-6E8A-4147-A177-3AD203B41FA5}">
                      <a16:colId xmlns:a16="http://schemas.microsoft.com/office/drawing/2014/main" val="3562168318"/>
                    </a:ext>
                  </a:extLst>
                </a:gridCol>
                <a:gridCol w="1143700">
                  <a:extLst>
                    <a:ext uri="{9D8B030D-6E8A-4147-A177-3AD203B41FA5}">
                      <a16:colId xmlns:a16="http://schemas.microsoft.com/office/drawing/2014/main" val="1262846358"/>
                    </a:ext>
                  </a:extLst>
                </a:gridCol>
                <a:gridCol w="919045">
                  <a:extLst>
                    <a:ext uri="{9D8B030D-6E8A-4147-A177-3AD203B41FA5}">
                      <a16:colId xmlns:a16="http://schemas.microsoft.com/office/drawing/2014/main" val="3182589187"/>
                    </a:ext>
                  </a:extLst>
                </a:gridCol>
                <a:gridCol w="960915">
                  <a:extLst>
                    <a:ext uri="{9D8B030D-6E8A-4147-A177-3AD203B41FA5}">
                      <a16:colId xmlns:a16="http://schemas.microsoft.com/office/drawing/2014/main" val="3178566827"/>
                    </a:ext>
                  </a:extLst>
                </a:gridCol>
                <a:gridCol w="1113066">
                  <a:extLst>
                    <a:ext uri="{9D8B030D-6E8A-4147-A177-3AD203B41FA5}">
                      <a16:colId xmlns:a16="http://schemas.microsoft.com/office/drawing/2014/main" val="2885680924"/>
                    </a:ext>
                  </a:extLst>
                </a:gridCol>
              </a:tblGrid>
              <a:tr h="1112068">
                <a:tc>
                  <a:txBody>
                    <a:bodyPr/>
                    <a:lstStyle/>
                    <a:p>
                      <a:endParaRPr lang="en-US" sz="1400">
                        <a:effectLst/>
                        <a:latin typeface="Trebuchet MS"/>
                      </a:endParaRPr>
                    </a:p>
                  </a:txBody>
                  <a:tcPr marL="0" marR="0" marT="0" marB="0" anchor="ctr">
                    <a:solidFill>
                      <a:srgbClr val="143156"/>
                    </a:solidFill>
                  </a:tcPr>
                </a:tc>
                <a:tc>
                  <a:txBody>
                    <a:bodyPr/>
                    <a:lstStyle/>
                    <a:p>
                      <a:pPr algn="ctr" fontAlgn="ctr"/>
                      <a:r>
                        <a:rPr lang="en-US" sz="1400" b="1" i="0" u="none" strike="noStrike">
                          <a:solidFill>
                            <a:srgbClr val="FFFFFF"/>
                          </a:solidFill>
                          <a:effectLst/>
                          <a:latin typeface="Trebuchet MS" panose="020B0603020202020204" pitchFamily="34" charset="0"/>
                        </a:rPr>
                        <a:t>Single </a:t>
                      </a:r>
                    </a:p>
                    <a:p>
                      <a:pPr algn="ctr" fontAlgn="ctr"/>
                      <a:r>
                        <a:rPr lang="en-US" sz="1400" b="1" i="0" u="none" strike="noStrike">
                          <a:solidFill>
                            <a:srgbClr val="FFFFFF"/>
                          </a:solidFill>
                          <a:effectLst/>
                          <a:latin typeface="Trebuchet MS" panose="020B0603020202020204" pitchFamily="34" charset="0"/>
                        </a:rPr>
                        <a:t>person, FT​</a:t>
                      </a:r>
                    </a:p>
                  </a:txBody>
                  <a:tcPr marL="6350" marR="6350" marT="6350" marB="0" anchor="ctr">
                    <a:solidFill>
                      <a:srgbClr val="143156"/>
                    </a:solidFill>
                  </a:tcPr>
                </a:tc>
                <a:tc>
                  <a:txBody>
                    <a:bodyPr/>
                    <a:lstStyle/>
                    <a:p>
                      <a:pPr algn="ctr" fontAlgn="ctr"/>
                      <a:r>
                        <a:rPr lang="en-US" sz="1400" b="1" i="0" u="none" strike="noStrike">
                          <a:solidFill>
                            <a:srgbClr val="FFFFFF"/>
                          </a:solidFill>
                          <a:effectLst/>
                          <a:latin typeface="Trebuchet MS" panose="020B0603020202020204" pitchFamily="34" charset="0"/>
                        </a:rPr>
                        <a:t>Single-earner </a:t>
                      </a:r>
                    </a:p>
                    <a:p>
                      <a:pPr algn="ctr" fontAlgn="ctr"/>
                      <a:r>
                        <a:rPr lang="en-US" sz="1400" b="1" i="0" u="none" strike="noStrike">
                          <a:solidFill>
                            <a:srgbClr val="FFFFFF"/>
                          </a:solidFill>
                          <a:effectLst/>
                          <a:latin typeface="Trebuchet MS" panose="020B0603020202020204" pitchFamily="34" charset="0"/>
                        </a:rPr>
                        <a:t>couple​</a:t>
                      </a:r>
                    </a:p>
                  </a:txBody>
                  <a:tcPr marL="6350" marR="6350" marT="6350" marB="0" anchor="ctr">
                    <a:solidFill>
                      <a:srgbClr val="143156"/>
                    </a:solidFill>
                  </a:tcPr>
                </a:tc>
                <a:tc>
                  <a:txBody>
                    <a:bodyPr/>
                    <a:lstStyle/>
                    <a:p>
                      <a:pPr algn="ctr" fontAlgn="ctr"/>
                      <a:r>
                        <a:rPr lang="en-US" sz="1400" b="1" i="0" u="none" strike="noStrike">
                          <a:solidFill>
                            <a:srgbClr val="FFFFFF"/>
                          </a:solidFill>
                          <a:effectLst/>
                          <a:latin typeface="Trebuchet MS" panose="020B0603020202020204" pitchFamily="34" charset="0"/>
                        </a:rPr>
                        <a:t>Single-earner </a:t>
                      </a:r>
                    </a:p>
                    <a:p>
                      <a:pPr algn="ctr" fontAlgn="ctr"/>
                      <a:r>
                        <a:rPr lang="en-US" sz="1400" b="1" i="0" u="none" strike="noStrike">
                          <a:solidFill>
                            <a:srgbClr val="FFFFFF"/>
                          </a:solidFill>
                          <a:effectLst/>
                          <a:latin typeface="Trebuchet MS" panose="020B0603020202020204" pitchFamily="34" charset="0"/>
                        </a:rPr>
                        <a:t>couple,​ </a:t>
                      </a:r>
                    </a:p>
                    <a:p>
                      <a:pPr algn="ctr" fontAlgn="ctr"/>
                      <a:r>
                        <a:rPr lang="en-US" sz="1400" b="1" i="0" u="none" strike="noStrike">
                          <a:solidFill>
                            <a:srgbClr val="FFFFFF"/>
                          </a:solidFill>
                          <a:effectLst/>
                          <a:latin typeface="Trebuchet MS" panose="020B0603020202020204" pitchFamily="34" charset="0"/>
                        </a:rPr>
                        <a:t>1 child</a:t>
                      </a:r>
                    </a:p>
                  </a:txBody>
                  <a:tcPr marL="6350" marR="6350" marT="6350" marB="0" anchor="ctr">
                    <a:solidFill>
                      <a:srgbClr val="143156"/>
                    </a:solidFill>
                  </a:tcPr>
                </a:tc>
                <a:tc>
                  <a:txBody>
                    <a:bodyPr/>
                    <a:lstStyle/>
                    <a:p>
                      <a:pPr algn="ctr" fontAlgn="ctr"/>
                      <a:r>
                        <a:rPr lang="en-US" sz="1400" b="1" i="0" u="none" strike="noStrike">
                          <a:solidFill>
                            <a:srgbClr val="FFFFFF"/>
                          </a:solidFill>
                          <a:effectLst/>
                          <a:latin typeface="Trebuchet MS" panose="020B0603020202020204" pitchFamily="34" charset="0"/>
                        </a:rPr>
                        <a:t>Single-earner </a:t>
                      </a:r>
                    </a:p>
                    <a:p>
                      <a:pPr algn="ctr" fontAlgn="ctr"/>
                      <a:r>
                        <a:rPr lang="en-US" sz="1400" b="1" i="0" u="none" strike="noStrike">
                          <a:solidFill>
                            <a:srgbClr val="FFFFFF"/>
                          </a:solidFill>
                          <a:effectLst/>
                          <a:latin typeface="Trebuchet MS" panose="020B0603020202020204" pitchFamily="34" charset="0"/>
                        </a:rPr>
                        <a:t>couple,​ </a:t>
                      </a:r>
                    </a:p>
                    <a:p>
                      <a:pPr algn="ctr" fontAlgn="ctr"/>
                      <a:r>
                        <a:rPr lang="en-US" sz="1400" b="1" i="0" u="none" strike="noStrike">
                          <a:solidFill>
                            <a:srgbClr val="FFFFFF"/>
                          </a:solidFill>
                          <a:effectLst/>
                          <a:latin typeface="Trebuchet MS" panose="020B0603020202020204" pitchFamily="34" charset="0"/>
                        </a:rPr>
                        <a:t>2 children</a:t>
                      </a:r>
                    </a:p>
                  </a:txBody>
                  <a:tcPr marL="6350" marR="6350" marT="6350" marB="0" anchor="ctr">
                    <a:solidFill>
                      <a:srgbClr val="143156"/>
                    </a:solidFill>
                  </a:tcPr>
                </a:tc>
                <a:tc>
                  <a:txBody>
                    <a:bodyPr/>
                    <a:lstStyle/>
                    <a:p>
                      <a:pPr algn="ctr" fontAlgn="ctr"/>
                      <a:r>
                        <a:rPr lang="en-US" sz="1400" b="1" i="0" u="none" strike="noStrike">
                          <a:solidFill>
                            <a:srgbClr val="FFFFFF"/>
                          </a:solidFill>
                          <a:effectLst/>
                          <a:latin typeface="Trebuchet MS" panose="020B0603020202020204" pitchFamily="34" charset="0"/>
                        </a:rPr>
                        <a:t>Dual-earner couple</a:t>
                      </a:r>
                    </a:p>
                  </a:txBody>
                  <a:tcPr marL="6350" marR="6350" marT="6350" marB="0" anchor="ctr">
                    <a:solidFill>
                      <a:srgbClr val="14315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a:solidFill>
                            <a:srgbClr val="FFFFFF"/>
                          </a:solidFill>
                          <a:effectLst/>
                          <a:latin typeface="Trebuchet MS" panose="020B0603020202020204" pitchFamily="34" charset="0"/>
                        </a:rPr>
                        <a:t>Dual-earner couple, 1 child​</a:t>
                      </a:r>
                    </a:p>
                  </a:txBody>
                  <a:tcPr marL="6350" marR="6350" marT="6350" marB="0" anchor="ctr">
                    <a:solidFill>
                      <a:srgbClr val="143156"/>
                    </a:solidFill>
                  </a:tcPr>
                </a:tc>
                <a:tc>
                  <a:txBody>
                    <a:bodyPr/>
                    <a:lstStyle/>
                    <a:p>
                      <a:pPr algn="ctr" fontAlgn="ctr"/>
                      <a:r>
                        <a:rPr lang="en-US" sz="1400" b="1" i="0" u="none" strike="noStrike">
                          <a:solidFill>
                            <a:srgbClr val="FFFFFF"/>
                          </a:solidFill>
                          <a:effectLst/>
                          <a:latin typeface="Trebuchet MS" panose="020B0603020202020204" pitchFamily="34" charset="0"/>
                        </a:rPr>
                        <a:t>Dual-earner couple, </a:t>
                      </a:r>
                    </a:p>
                    <a:p>
                      <a:pPr algn="ctr" fontAlgn="ctr"/>
                      <a:r>
                        <a:rPr lang="en-US" sz="1400" b="1" i="0" u="none" strike="noStrike">
                          <a:solidFill>
                            <a:srgbClr val="FFFFFF"/>
                          </a:solidFill>
                          <a:effectLst/>
                          <a:latin typeface="Trebuchet MS" panose="020B0603020202020204" pitchFamily="34" charset="0"/>
                        </a:rPr>
                        <a:t>2 children</a:t>
                      </a:r>
                    </a:p>
                  </a:txBody>
                  <a:tcPr marL="6350" marR="6350" marT="6350" marB="0" anchor="ctr">
                    <a:solidFill>
                      <a:srgbClr val="143156"/>
                    </a:solidFill>
                  </a:tcPr>
                </a:tc>
                <a:extLst>
                  <a:ext uri="{0D108BD9-81ED-4DB2-BD59-A6C34878D82A}">
                    <a16:rowId xmlns:a16="http://schemas.microsoft.com/office/drawing/2014/main" val="1829925772"/>
                  </a:ext>
                </a:extLst>
              </a:tr>
              <a:tr h="253117">
                <a:tc>
                  <a:txBody>
                    <a:bodyPr/>
                    <a:lstStyle/>
                    <a:p>
                      <a:pPr algn="l" fontAlgn="ctr"/>
                      <a:r>
                        <a:rPr lang="en-US" sz="1400" b="0" i="0" u="none" strike="noStrike">
                          <a:solidFill>
                            <a:srgbClr val="000000"/>
                          </a:solidFill>
                          <a:effectLst/>
                          <a:latin typeface="Trebuchet MS" panose="020B0603020202020204" pitchFamily="34" charset="0"/>
                        </a:rPr>
                        <a:t>Food​</a:t>
                      </a:r>
                    </a:p>
                  </a:txBody>
                  <a:tcPr marL="6350" marR="6350" marT="6350" marB="0" anchor="ctr"/>
                </a:tc>
                <a:tc>
                  <a:txBody>
                    <a:bodyPr/>
                    <a:lstStyle/>
                    <a:p>
                      <a:pPr marL="241300" marR="205740" algn="ctr">
                        <a:spcBef>
                          <a:spcPts val="170"/>
                        </a:spcBef>
                        <a:spcAft>
                          <a:spcPts val="0"/>
                        </a:spcAft>
                      </a:pPr>
                      <a:r>
                        <a:rPr lang="en-US" sz="1400" spc="-25">
                          <a:effectLst/>
                          <a:latin typeface="Trebuchet MS"/>
                        </a:rPr>
                        <a:t>$87</a:t>
                      </a:r>
                    </a:p>
                  </a:txBody>
                  <a:tcPr marL="0" marR="0" marT="0" marB="0" anchor="ctr"/>
                </a:tc>
                <a:tc>
                  <a:txBody>
                    <a:bodyPr/>
                    <a:lstStyle/>
                    <a:p>
                      <a:pPr algn="ctr" fontAlgn="ctr"/>
                      <a:r>
                        <a:rPr lang="en-US" sz="1400" b="0" i="0" u="none" strike="noStrike">
                          <a:solidFill>
                            <a:srgbClr val="000000"/>
                          </a:solidFill>
                          <a:effectLst/>
                          <a:latin typeface="Trebuchet MS" panose="020B0603020202020204" pitchFamily="34" charset="0"/>
                        </a:rPr>
                        <a:t>$175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$214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$271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$175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$214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$271</a:t>
                      </a:r>
                    </a:p>
                  </a:txBody>
                  <a:tcPr marL="6350" marR="6350" marT="6350" marB="0" anchor="ctr"/>
                </a:tc>
                <a:extLst>
                  <a:ext uri="{0D108BD9-81ED-4DB2-BD59-A6C34878D82A}">
                    <a16:rowId xmlns:a16="http://schemas.microsoft.com/office/drawing/2014/main" val="1141739068"/>
                  </a:ext>
                </a:extLst>
              </a:tr>
              <a:tr h="253117">
                <a:tc>
                  <a:txBody>
                    <a:bodyPr/>
                    <a:lstStyle/>
                    <a:p>
                      <a:pPr algn="l" fontAlgn="ctr"/>
                      <a:r>
                        <a:rPr lang="en-US" sz="1400" b="0" i="0" u="none" strike="noStrike">
                          <a:solidFill>
                            <a:srgbClr val="000000"/>
                          </a:solidFill>
                          <a:effectLst/>
                          <a:latin typeface="Trebuchet MS" panose="020B0603020202020204" pitchFamily="34" charset="0"/>
                        </a:rPr>
                        <a:t>Personal Care​</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$20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$38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$38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$35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$39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$39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$53</a:t>
                      </a:r>
                    </a:p>
                  </a:txBody>
                  <a:tcPr marL="6350" marR="6350" marT="6350" marB="0" anchor="ctr"/>
                </a:tc>
                <a:extLst>
                  <a:ext uri="{0D108BD9-81ED-4DB2-BD59-A6C34878D82A}">
                    <a16:rowId xmlns:a16="http://schemas.microsoft.com/office/drawing/2014/main" val="2342457116"/>
                  </a:ext>
                </a:extLst>
              </a:tr>
              <a:tr h="262157">
                <a:tc>
                  <a:txBody>
                    <a:bodyPr/>
                    <a:lstStyle/>
                    <a:p>
                      <a:pPr algn="l" fontAlgn="ctr"/>
                      <a:r>
                        <a:rPr lang="en-US" sz="1400" b="0" i="0" u="none" strike="noStrike">
                          <a:solidFill>
                            <a:srgbClr val="000000"/>
                          </a:solidFill>
                          <a:effectLst/>
                          <a:latin typeface="Trebuchet MS" panose="020B0603020202020204" pitchFamily="34" charset="0"/>
                        </a:rPr>
                        <a:t>Clothing &amp; Footwear​</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$14 </a:t>
                      </a:r>
                    </a:p>
                  </a:txBody>
                  <a:tcPr marL="6350" marR="6350" marT="6350" anchor="ctr"/>
                </a:tc>
                <a:tc>
                  <a:txBody>
                    <a:bodyPr/>
                    <a:lstStyle/>
                    <a:p>
                      <a:pPr algn="ctr" fontAlgn="ctr"/>
                      <a:r>
                        <a:rPr lang="en-AU" sz="1400" b="0" i="0" u="none" strike="noStrike">
                          <a:solidFill>
                            <a:srgbClr val="000000"/>
                          </a:solidFill>
                          <a:effectLst/>
                          <a:latin typeface="Trebuchet MS" panose="020B0603020202020204" pitchFamily="34" charset="0"/>
                        </a:rPr>
                        <a:t>$20</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$31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$41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$27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$37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$47</a:t>
                      </a:r>
                    </a:p>
                  </a:txBody>
                  <a:tcPr marL="6350" marR="6350" marT="6350" marB="0" anchor="ctr"/>
                </a:tc>
                <a:extLst>
                  <a:ext uri="{0D108BD9-81ED-4DB2-BD59-A6C34878D82A}">
                    <a16:rowId xmlns:a16="http://schemas.microsoft.com/office/drawing/2014/main" val="3509373398"/>
                  </a:ext>
                </a:extLst>
              </a:tr>
              <a:tr h="260203">
                <a:tc>
                  <a:txBody>
                    <a:bodyPr/>
                    <a:lstStyle/>
                    <a:p>
                      <a:pPr algn="l" fontAlgn="ctr"/>
                      <a:r>
                        <a:rPr lang="en-US" sz="1400" b="0" i="0" u="none" strike="noStrike">
                          <a:solidFill>
                            <a:srgbClr val="000000"/>
                          </a:solidFill>
                          <a:effectLst/>
                          <a:latin typeface="Trebuchet MS" panose="020B0603020202020204" pitchFamily="34" charset="0"/>
                        </a:rPr>
                        <a:t>Recreation​</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$39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$51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$83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$101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$51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$83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$101</a:t>
                      </a:r>
                    </a:p>
                  </a:txBody>
                  <a:tcPr marL="6350" marR="6350" marT="6350" marB="0" anchor="ctr"/>
                </a:tc>
                <a:extLst>
                  <a:ext uri="{0D108BD9-81ED-4DB2-BD59-A6C34878D82A}">
                    <a16:rowId xmlns:a16="http://schemas.microsoft.com/office/drawing/2014/main" val="2358309368"/>
                  </a:ext>
                </a:extLst>
              </a:tr>
              <a:tr h="262157">
                <a:tc>
                  <a:txBody>
                    <a:bodyPr/>
                    <a:lstStyle/>
                    <a:p>
                      <a:pPr algn="l" fontAlgn="ctr"/>
                      <a:r>
                        <a:rPr lang="en-US" sz="1400" b="0" i="0" u="none" strike="noStrike">
                          <a:solidFill>
                            <a:srgbClr val="000000"/>
                          </a:solidFill>
                          <a:effectLst/>
                          <a:latin typeface="Trebuchet MS" panose="020B0603020202020204" pitchFamily="34" charset="0"/>
                        </a:rPr>
                        <a:t>Household goods &amp; Services​</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$110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$127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$153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$161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$134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$155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$163</a:t>
                      </a:r>
                    </a:p>
                  </a:txBody>
                  <a:tcPr marL="6350" marR="6350" marT="6350" marB="0" anchor="ctr"/>
                </a:tc>
                <a:extLst>
                  <a:ext uri="{0D108BD9-81ED-4DB2-BD59-A6C34878D82A}">
                    <a16:rowId xmlns:a16="http://schemas.microsoft.com/office/drawing/2014/main" val="491797697"/>
                  </a:ext>
                </a:extLst>
              </a:tr>
              <a:tr h="260203">
                <a:tc>
                  <a:txBody>
                    <a:bodyPr/>
                    <a:lstStyle/>
                    <a:p>
                      <a:pPr algn="l" fontAlgn="ctr"/>
                      <a:r>
                        <a:rPr lang="en-US" sz="1400" b="0" i="0" u="none" strike="noStrike">
                          <a:solidFill>
                            <a:srgbClr val="000000"/>
                          </a:solidFill>
                          <a:effectLst/>
                          <a:latin typeface="Trebuchet MS" panose="020B0603020202020204" pitchFamily="34" charset="0"/>
                        </a:rPr>
                        <a:t>Health​</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$12 </a:t>
                      </a:r>
                    </a:p>
                  </a:txBody>
                  <a:tcPr marL="6350" marR="6350" marT="6350" anchor="ctr"/>
                </a:tc>
                <a:tc>
                  <a:txBody>
                    <a:bodyPr/>
                    <a:lstStyle/>
                    <a:p>
                      <a:pPr algn="ctr" fontAlgn="ctr"/>
                      <a:r>
                        <a:rPr lang="en-AU" sz="1400" b="0" i="0" u="none" strike="noStrike">
                          <a:solidFill>
                            <a:srgbClr val="000000"/>
                          </a:solidFill>
                          <a:effectLst/>
                          <a:latin typeface="Trebuchet MS" panose="020B0603020202020204" pitchFamily="34" charset="0"/>
                        </a:rPr>
                        <a:t>$23</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$35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$47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$23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$35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$47</a:t>
                      </a:r>
                    </a:p>
                  </a:txBody>
                  <a:tcPr marL="6350" marR="6350" marT="6350" marB="0" anchor="ctr"/>
                </a:tc>
                <a:extLst>
                  <a:ext uri="{0D108BD9-81ED-4DB2-BD59-A6C34878D82A}">
                    <a16:rowId xmlns:a16="http://schemas.microsoft.com/office/drawing/2014/main" val="1594781801"/>
                  </a:ext>
                </a:extLst>
              </a:tr>
              <a:tr h="262157">
                <a:tc>
                  <a:txBody>
                    <a:bodyPr/>
                    <a:lstStyle/>
                    <a:p>
                      <a:pPr algn="l" fontAlgn="ctr"/>
                      <a:r>
                        <a:rPr lang="en-US" sz="1400" b="0" i="0" u="none" strike="noStrike">
                          <a:solidFill>
                            <a:srgbClr val="000000"/>
                          </a:solidFill>
                          <a:effectLst/>
                          <a:latin typeface="Trebuchet MS" panose="020B0603020202020204" pitchFamily="34" charset="0"/>
                        </a:rPr>
                        <a:t>Transport​</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$118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$197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$230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$231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$197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$230 </a:t>
                      </a:r>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$231</a:t>
                      </a:r>
                    </a:p>
                  </a:txBody>
                  <a:tcPr marL="6350" marR="6350" marT="6350" marB="0" anchor="ctr"/>
                </a:tc>
                <a:extLst>
                  <a:ext uri="{0D108BD9-81ED-4DB2-BD59-A6C34878D82A}">
                    <a16:rowId xmlns:a16="http://schemas.microsoft.com/office/drawing/2014/main" val="398090836"/>
                  </a:ext>
                </a:extLst>
              </a:tr>
              <a:tr h="260203">
                <a:tc>
                  <a:txBody>
                    <a:bodyPr/>
                    <a:lstStyle/>
                    <a:p>
                      <a:pPr algn="l" fontAlgn="ctr"/>
                      <a:r>
                        <a:rPr lang="en-US" sz="1400" b="0" i="0" u="none" strike="noStrike">
                          <a:solidFill>
                            <a:srgbClr val="000000"/>
                          </a:solidFill>
                          <a:effectLst/>
                          <a:latin typeface="Trebuchet MS" panose="020B0603020202020204" pitchFamily="34" charset="0"/>
                        </a:rPr>
                        <a:t>Education​</a:t>
                      </a:r>
                    </a:p>
                  </a:txBody>
                  <a:tcPr marL="6350" marR="6350" marT="6350" marB="0" anchor="ctr"/>
                </a:tc>
                <a:tc>
                  <a:txBody>
                    <a:bodyPr/>
                    <a:lstStyle/>
                    <a:p>
                      <a:pPr algn="ctr"/>
                      <a:r>
                        <a:rPr lang="en-US" sz="1400" b="0" i="0" u="none" strike="noStrike">
                          <a:solidFill>
                            <a:srgbClr val="000000"/>
                          </a:solidFill>
                          <a:effectLst/>
                          <a:latin typeface="Trebuchet MS" panose="020B0603020202020204" pitchFamily="34" charset="0"/>
                        </a:rPr>
                        <a:t>0​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0​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$24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$55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0​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$69 </a:t>
                      </a:r>
                      <a:endParaRPr lang="en-US"/>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$145</a:t>
                      </a:r>
                    </a:p>
                  </a:txBody>
                  <a:tcPr marL="6350" marR="6350" marT="6350" marB="0" anchor="ctr"/>
                </a:tc>
                <a:extLst>
                  <a:ext uri="{0D108BD9-81ED-4DB2-BD59-A6C34878D82A}">
                    <a16:rowId xmlns:a16="http://schemas.microsoft.com/office/drawing/2014/main" val="2607404505"/>
                  </a:ext>
                </a:extLst>
              </a:tr>
              <a:tr h="461035">
                <a:tc>
                  <a:txBody>
                    <a:bodyPr/>
                    <a:lstStyle/>
                    <a:p>
                      <a:pPr algn="l" fontAlgn="ctr"/>
                      <a:r>
                        <a:rPr lang="en-US" sz="1400" b="1" i="0" u="none" strike="noStrike">
                          <a:solidFill>
                            <a:srgbClr val="000000"/>
                          </a:solidFill>
                          <a:effectLst/>
                          <a:latin typeface="Trebuchet MS" panose="020B0603020202020204" pitchFamily="34" charset="0"/>
                        </a:rPr>
                        <a:t>Total (excl housing &amp;​ discretionary)</a:t>
                      </a:r>
                    </a:p>
                  </a:txBody>
                  <a:tcPr marL="6350" marR="6350" marT="6350" marB="0" anchor="ctr">
                    <a:solidFill>
                      <a:srgbClr val="B7DDE0">
                        <a:alpha val="40000"/>
                      </a:srgbClr>
                    </a:solidFill>
                  </a:tcPr>
                </a:tc>
                <a:tc>
                  <a:txBody>
                    <a:bodyPr/>
                    <a:lstStyle/>
                    <a:p>
                      <a:pPr marL="241300" marR="212090" algn="ctr">
                        <a:spcBef>
                          <a:spcPts val="700"/>
                        </a:spcBef>
                        <a:spcAft>
                          <a:spcPts val="0"/>
                        </a:spcAft>
                      </a:pPr>
                      <a:r>
                        <a:rPr lang="en-US" sz="1400" b="1" spc="-25">
                          <a:effectLst/>
                          <a:latin typeface="Trebuchet MS"/>
                        </a:rPr>
                        <a:t>$400</a:t>
                      </a:r>
                    </a:p>
                  </a:txBody>
                  <a:tcPr marL="0" marR="0" marT="0" marB="0" anchor="ctr">
                    <a:solidFill>
                      <a:srgbClr val="B7DDE0">
                        <a:alpha val="40000"/>
                      </a:srgbClr>
                    </a:solidFill>
                  </a:tcPr>
                </a:tc>
                <a:tc>
                  <a:txBody>
                    <a:bodyPr/>
                    <a:lstStyle/>
                    <a:p>
                      <a:pPr marL="142240" marR="142875" algn="ctr">
                        <a:spcBef>
                          <a:spcPts val="700"/>
                        </a:spcBef>
                        <a:spcAft>
                          <a:spcPts val="0"/>
                        </a:spcAft>
                      </a:pPr>
                      <a:r>
                        <a:rPr lang="en-US" sz="1400" b="1" spc="-25">
                          <a:effectLst/>
                          <a:latin typeface="Trebuchet MS"/>
                        </a:rPr>
                        <a:t>$632</a:t>
                      </a:r>
                    </a:p>
                  </a:txBody>
                  <a:tcPr marL="0" marR="0" marT="0" marB="0" anchor="ctr">
                    <a:solidFill>
                      <a:srgbClr val="B7DDE0">
                        <a:alpha val="40000"/>
                      </a:srgbClr>
                    </a:solidFill>
                  </a:tcPr>
                </a:tc>
                <a:tc>
                  <a:txBody>
                    <a:bodyPr/>
                    <a:lstStyle/>
                    <a:p>
                      <a:pPr marL="155575" marR="112395" algn="ctr">
                        <a:spcBef>
                          <a:spcPts val="700"/>
                        </a:spcBef>
                        <a:spcAft>
                          <a:spcPts val="0"/>
                        </a:spcAft>
                      </a:pPr>
                      <a:r>
                        <a:rPr lang="en-US" sz="1400" b="1" spc="-25">
                          <a:effectLst/>
                          <a:latin typeface="Trebuchet MS"/>
                        </a:rPr>
                        <a:t>$808</a:t>
                      </a:r>
                    </a:p>
                  </a:txBody>
                  <a:tcPr marL="0" marR="0" marT="0" marB="0" anchor="ctr">
                    <a:solidFill>
                      <a:srgbClr val="B7DDE0">
                        <a:alpha val="40000"/>
                      </a:srgbClr>
                    </a:solidFill>
                  </a:tcPr>
                </a:tc>
                <a:tc>
                  <a:txBody>
                    <a:bodyPr/>
                    <a:lstStyle/>
                    <a:p>
                      <a:pPr marL="186690" marR="196215" algn="ctr">
                        <a:spcBef>
                          <a:spcPts val="700"/>
                        </a:spcBef>
                        <a:spcAft>
                          <a:spcPts val="0"/>
                        </a:spcAft>
                      </a:pPr>
                      <a:r>
                        <a:rPr lang="en-US" sz="1400" b="1" spc="-25">
                          <a:effectLst/>
                          <a:latin typeface="Trebuchet MS"/>
                        </a:rPr>
                        <a:t>$942</a:t>
                      </a:r>
                    </a:p>
                  </a:txBody>
                  <a:tcPr marL="0" marR="0" marT="0" marB="0" anchor="ctr">
                    <a:solidFill>
                      <a:srgbClr val="B7DDE0">
                        <a:alpha val="40000"/>
                      </a:srgbClr>
                    </a:solidFill>
                  </a:tcPr>
                </a:tc>
                <a:tc>
                  <a:txBody>
                    <a:bodyPr/>
                    <a:lstStyle/>
                    <a:p>
                      <a:pPr marL="20320" marR="60325" algn="ctr">
                        <a:spcBef>
                          <a:spcPts val="700"/>
                        </a:spcBef>
                        <a:spcAft>
                          <a:spcPts val="0"/>
                        </a:spcAft>
                      </a:pPr>
                      <a:r>
                        <a:rPr lang="en-US" sz="1400" b="1" spc="-25">
                          <a:effectLst/>
                          <a:latin typeface="Trebuchet MS"/>
                        </a:rPr>
                        <a:t>$646</a:t>
                      </a:r>
                    </a:p>
                  </a:txBody>
                  <a:tcPr marL="0" marR="0" marT="0" marB="0" anchor="ctr">
                    <a:solidFill>
                      <a:srgbClr val="B7DDE0">
                        <a:alpha val="40000"/>
                      </a:srgbClr>
                    </a:solidFill>
                  </a:tcPr>
                </a:tc>
                <a:tc>
                  <a:txBody>
                    <a:bodyPr/>
                    <a:lstStyle/>
                    <a:p>
                      <a:pPr marL="0" indent="0" algn="ctr">
                        <a:spcBef>
                          <a:spcPts val="700"/>
                        </a:spcBef>
                        <a:spcAft>
                          <a:spcPts val="0"/>
                        </a:spcAft>
                      </a:pPr>
                      <a:r>
                        <a:rPr lang="en-US" sz="1400" b="1" spc="-25">
                          <a:effectLst/>
                          <a:latin typeface="Trebuchet MS"/>
                        </a:rPr>
                        <a:t>$862</a:t>
                      </a:r>
                    </a:p>
                  </a:txBody>
                  <a:tcPr marL="0" marR="0" marT="0" marB="0" anchor="ctr">
                    <a:solidFill>
                      <a:srgbClr val="B7DDE0">
                        <a:alpha val="40000"/>
                      </a:srgbClr>
                    </a:solidFill>
                  </a:tcPr>
                </a:tc>
                <a:tc>
                  <a:txBody>
                    <a:bodyPr/>
                    <a:lstStyle/>
                    <a:p>
                      <a:pPr marL="52705" marR="48895" algn="ctr">
                        <a:spcBef>
                          <a:spcPts val="700"/>
                        </a:spcBef>
                        <a:spcAft>
                          <a:spcPts val="0"/>
                        </a:spcAft>
                      </a:pPr>
                      <a:r>
                        <a:rPr lang="en-US" sz="1400" b="1" spc="-25">
                          <a:effectLst/>
                          <a:latin typeface="Trebuchet MS"/>
                        </a:rPr>
                        <a:t>$1,058</a:t>
                      </a:r>
                    </a:p>
                  </a:txBody>
                  <a:tcPr marL="0" marR="0" marT="0" marB="0" anchor="ctr">
                    <a:solidFill>
                      <a:srgbClr val="B7DDE0">
                        <a:alpha val="40000"/>
                      </a:srgbClr>
                    </a:solidFill>
                  </a:tcPr>
                </a:tc>
                <a:extLst>
                  <a:ext uri="{0D108BD9-81ED-4DB2-BD59-A6C34878D82A}">
                    <a16:rowId xmlns:a16="http://schemas.microsoft.com/office/drawing/2014/main" val="4067308362"/>
                  </a:ext>
                </a:extLst>
              </a:tr>
              <a:tr h="253117">
                <a:tc>
                  <a:txBody>
                    <a:bodyPr/>
                    <a:lstStyle/>
                    <a:p>
                      <a:pPr algn="l" fontAlgn="ctr"/>
                      <a:r>
                        <a:rPr lang="en-US" sz="1400" b="0" i="0" u="none" strike="noStrike">
                          <a:solidFill>
                            <a:srgbClr val="000000"/>
                          </a:solidFill>
                          <a:effectLst/>
                          <a:latin typeface="Trebuchet MS" panose="020B0603020202020204" pitchFamily="34" charset="0"/>
                        </a:rPr>
                        <a:t>Housing​</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$452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$489 </a:t>
                      </a:r>
                    </a:p>
                  </a:txBody>
                  <a:tcPr marL="6350" marR="6350" marT="6350" marB="0" anchor="ctr"/>
                </a:tc>
                <a:tc>
                  <a:txBody>
                    <a:bodyPr/>
                    <a:lstStyle/>
                    <a:p>
                      <a:pPr algn="ctr" fontAlgn="ctr"/>
                      <a:r>
                        <a:rPr lang="en-AU" sz="1400" b="0" i="0" u="none" strike="noStrike">
                          <a:solidFill>
                            <a:srgbClr val="000000"/>
                          </a:solidFill>
                          <a:effectLst/>
                          <a:latin typeface="Trebuchet MS" panose="020B0603020202020204" pitchFamily="34" charset="0"/>
                        </a:rPr>
                        <a:t>$489</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$489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$489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$525 </a:t>
                      </a:r>
                    </a:p>
                  </a:txBody>
                  <a:tcPr marL="6350" marR="6350" marT="6350" marB="0" anchor="ctr"/>
                </a:tc>
                <a:tc>
                  <a:txBody>
                    <a:bodyPr/>
                    <a:lstStyle/>
                    <a:p>
                      <a:pPr algn="ctr" fontAlgn="ctr"/>
                      <a:r>
                        <a:rPr lang="en-US" sz="1400" b="0" i="0" u="none" strike="noStrike">
                          <a:solidFill>
                            <a:srgbClr val="000000"/>
                          </a:solidFill>
                          <a:effectLst/>
                          <a:latin typeface="Trebuchet MS" panose="020B0603020202020204" pitchFamily="34" charset="0"/>
                        </a:rPr>
                        <a:t>$525</a:t>
                      </a:r>
                    </a:p>
                  </a:txBody>
                  <a:tcPr marL="6350" marR="6350" marT="6350" marB="0" anchor="ctr"/>
                </a:tc>
                <a:extLst>
                  <a:ext uri="{0D108BD9-81ED-4DB2-BD59-A6C34878D82A}">
                    <a16:rowId xmlns:a16="http://schemas.microsoft.com/office/drawing/2014/main" val="2767343831"/>
                  </a:ext>
                </a:extLst>
              </a:tr>
              <a:tr h="260203">
                <a:tc>
                  <a:txBody>
                    <a:bodyPr/>
                    <a:lstStyle/>
                    <a:p>
                      <a:pPr algn="l" fontAlgn="ctr"/>
                      <a:r>
                        <a:rPr lang="en-US" sz="1400" b="0" i="0" u="none" strike="noStrike">
                          <a:solidFill>
                            <a:srgbClr val="000000"/>
                          </a:solidFill>
                          <a:effectLst/>
                          <a:latin typeface="Trebuchet MS" panose="020B0603020202020204" pitchFamily="34" charset="0"/>
                        </a:rPr>
                        <a:t>Discretionary​</a:t>
                      </a:r>
                    </a:p>
                  </a:txBody>
                  <a:tcPr marL="6350" marR="6350" marT="6350" marB="0" anchor="ctr"/>
                </a:tc>
                <a:tc>
                  <a:txBody>
                    <a:bodyPr/>
                    <a:lstStyle/>
                    <a:p>
                      <a:pPr algn="ctr"/>
                      <a:r>
                        <a:rPr lang="en-US" sz="1400" b="0" i="0" u="none" strike="noStrike">
                          <a:solidFill>
                            <a:srgbClr val="000000"/>
                          </a:solidFill>
                          <a:effectLst/>
                          <a:latin typeface="Trebuchet MS" panose="020B0603020202020204" pitchFamily="34" charset="0"/>
                        </a:rPr>
                        <a:t>$94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$105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$99 </a:t>
                      </a:r>
                      <a:endParaRPr lang="en-US"/>
                    </a:p>
                  </a:txBody>
                  <a:tcPr marL="6350" marR="6350" marT="6350" marB="0" anchor="ctr"/>
                </a:tc>
                <a:tc>
                  <a:txBody>
                    <a:bodyPr/>
                    <a:lstStyle/>
                    <a:p>
                      <a:pPr algn="ctr"/>
                      <a:r>
                        <a:rPr lang="en-US" sz="1400" b="0" i="0" u="none" strike="noStrike">
                          <a:solidFill>
                            <a:srgbClr val="000000"/>
                          </a:solidFill>
                          <a:effectLst/>
                          <a:latin typeface="Trebuchet MS" panose="020B0603020202020204" pitchFamily="34" charset="0"/>
                        </a:rPr>
                        <a:t>$95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$89 </a:t>
                      </a:r>
                      <a:endParaRPr lang="en-US"/>
                    </a:p>
                  </a:txBody>
                  <a:tcPr marL="6350" marR="6350" marT="6350" anchor="ctr"/>
                </a:tc>
                <a:tc>
                  <a:txBody>
                    <a:bodyPr/>
                    <a:lstStyle/>
                    <a:p>
                      <a:pPr algn="ctr"/>
                      <a:r>
                        <a:rPr lang="en-US" sz="1400" b="0" i="0" u="none" strike="noStrike">
                          <a:solidFill>
                            <a:srgbClr val="000000"/>
                          </a:solidFill>
                          <a:effectLst/>
                          <a:latin typeface="Trebuchet MS" panose="020B0603020202020204" pitchFamily="34" charset="0"/>
                        </a:rPr>
                        <a:t>$118 </a:t>
                      </a:r>
                      <a:endParaRPr lang="en-US"/>
                    </a:p>
                  </a:txBody>
                  <a:tcPr marL="6350" marR="6350" marT="6350" anchor="ctr"/>
                </a:tc>
                <a:tc>
                  <a:txBody>
                    <a:bodyPr/>
                    <a:lstStyle/>
                    <a:p>
                      <a:pPr algn="ctr" fontAlgn="ctr"/>
                      <a:r>
                        <a:rPr lang="en-US" sz="1400" b="0" i="0" u="none" strike="noStrike">
                          <a:solidFill>
                            <a:srgbClr val="000000"/>
                          </a:solidFill>
                          <a:effectLst/>
                          <a:latin typeface="Trebuchet MS" panose="020B0603020202020204" pitchFamily="34" charset="0"/>
                        </a:rPr>
                        <a:t>$112</a:t>
                      </a:r>
                    </a:p>
                  </a:txBody>
                  <a:tcPr marL="6350" marR="6350" marT="6350" marB="0" anchor="ctr"/>
                </a:tc>
                <a:extLst>
                  <a:ext uri="{0D108BD9-81ED-4DB2-BD59-A6C34878D82A}">
                    <a16:rowId xmlns:a16="http://schemas.microsoft.com/office/drawing/2014/main" val="1026934018"/>
                  </a:ext>
                </a:extLst>
              </a:tr>
              <a:tr h="61841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Trebuchet MS" panose="020B0603020202020204" pitchFamily="34" charset="0"/>
                        </a:rPr>
                        <a:t>Total (excl housing &amp;​ discretionary)</a:t>
                      </a:r>
                    </a:p>
                  </a:txBody>
                  <a:tcPr marL="6350" marR="6350" marT="6350" marB="0" anchor="ctr">
                    <a:solidFill>
                      <a:srgbClr val="B7DDE0"/>
                    </a:solidFill>
                  </a:tcPr>
                </a:tc>
                <a:tc>
                  <a:txBody>
                    <a:bodyPr/>
                    <a:lstStyle/>
                    <a:p>
                      <a:pPr marL="241300" marR="212090" algn="ctr">
                        <a:spcBef>
                          <a:spcPts val="700"/>
                        </a:spcBef>
                        <a:spcAft>
                          <a:spcPts val="0"/>
                        </a:spcAft>
                      </a:pPr>
                      <a:r>
                        <a:rPr lang="en-US" sz="1400" spc="-25">
                          <a:solidFill>
                            <a:schemeClr val="tx1"/>
                          </a:solidFill>
                          <a:effectLst/>
                          <a:latin typeface="Trebuchet MS"/>
                        </a:rPr>
                        <a:t>$946</a:t>
                      </a:r>
                    </a:p>
                  </a:txBody>
                  <a:tcPr marL="0" marR="0" marT="0" marB="0" anchor="ctr">
                    <a:solidFill>
                      <a:srgbClr val="B7DDE0"/>
                    </a:solidFill>
                  </a:tcPr>
                </a:tc>
                <a:tc>
                  <a:txBody>
                    <a:bodyPr/>
                    <a:lstStyle/>
                    <a:p>
                      <a:pPr marL="147955" marR="142875" algn="ctr">
                        <a:spcBef>
                          <a:spcPts val="700"/>
                        </a:spcBef>
                        <a:spcAft>
                          <a:spcPts val="0"/>
                        </a:spcAft>
                      </a:pPr>
                      <a:r>
                        <a:rPr lang="en-US" sz="1400" spc="-10">
                          <a:solidFill>
                            <a:schemeClr val="tx1"/>
                          </a:solidFill>
                          <a:effectLst/>
                          <a:latin typeface="Trebuchet MS"/>
                        </a:rPr>
                        <a:t>$1,225</a:t>
                      </a:r>
                    </a:p>
                  </a:txBody>
                  <a:tcPr marL="0" marR="0" marT="0" marB="0" anchor="ctr">
                    <a:solidFill>
                      <a:srgbClr val="B7DDE0"/>
                    </a:solidFill>
                  </a:tcPr>
                </a:tc>
                <a:tc>
                  <a:txBody>
                    <a:bodyPr/>
                    <a:lstStyle/>
                    <a:p>
                      <a:pPr marL="161925" marR="112395" algn="ctr">
                        <a:spcBef>
                          <a:spcPts val="700"/>
                        </a:spcBef>
                        <a:spcAft>
                          <a:spcPts val="0"/>
                        </a:spcAft>
                      </a:pPr>
                      <a:r>
                        <a:rPr lang="en-US" sz="1400" spc="-10">
                          <a:solidFill>
                            <a:schemeClr val="tx1"/>
                          </a:solidFill>
                          <a:effectLst/>
                          <a:latin typeface="Trebuchet MS"/>
                        </a:rPr>
                        <a:t>$1,395</a:t>
                      </a:r>
                    </a:p>
                  </a:txBody>
                  <a:tcPr marL="0" marR="0" marT="0" marB="0" anchor="ctr">
                    <a:solidFill>
                      <a:srgbClr val="B7DDE0"/>
                    </a:solidFill>
                  </a:tcPr>
                </a:tc>
                <a:tc>
                  <a:txBody>
                    <a:bodyPr/>
                    <a:lstStyle/>
                    <a:p>
                      <a:pPr marL="193040" marR="196215" algn="ctr">
                        <a:spcBef>
                          <a:spcPts val="700"/>
                        </a:spcBef>
                        <a:spcAft>
                          <a:spcPts val="0"/>
                        </a:spcAft>
                      </a:pPr>
                      <a:r>
                        <a:rPr lang="en-US" sz="1400" spc="-10">
                          <a:solidFill>
                            <a:schemeClr val="tx1"/>
                          </a:solidFill>
                          <a:effectLst/>
                          <a:latin typeface="Trebuchet MS"/>
                        </a:rPr>
                        <a:t>$1,526</a:t>
                      </a:r>
                    </a:p>
                  </a:txBody>
                  <a:tcPr marL="0" marR="0" marT="0" marB="0" anchor="ctr">
                    <a:solidFill>
                      <a:srgbClr val="B7DDE0"/>
                    </a:solidFill>
                  </a:tcPr>
                </a:tc>
                <a:tc>
                  <a:txBody>
                    <a:bodyPr/>
                    <a:lstStyle/>
                    <a:p>
                      <a:pPr marL="20320" marR="53975" algn="ctr">
                        <a:spcBef>
                          <a:spcPts val="700"/>
                        </a:spcBef>
                        <a:spcAft>
                          <a:spcPts val="0"/>
                        </a:spcAft>
                      </a:pPr>
                      <a:r>
                        <a:rPr lang="en-US" sz="1400" spc="-10">
                          <a:solidFill>
                            <a:schemeClr val="tx1"/>
                          </a:solidFill>
                          <a:effectLst/>
                          <a:latin typeface="Trebuchet MS"/>
                        </a:rPr>
                        <a:t>$1,223</a:t>
                      </a:r>
                    </a:p>
                  </a:txBody>
                  <a:tcPr marL="0" marR="0" marT="0" marB="0" anchor="ctr">
                    <a:solidFill>
                      <a:srgbClr val="B7DDE0"/>
                    </a:solidFill>
                  </a:tcPr>
                </a:tc>
                <a:tc>
                  <a:txBody>
                    <a:bodyPr/>
                    <a:lstStyle/>
                    <a:p>
                      <a:pPr marL="168910">
                        <a:spcBef>
                          <a:spcPts val="700"/>
                        </a:spcBef>
                        <a:spcAft>
                          <a:spcPts val="0"/>
                        </a:spcAft>
                      </a:pPr>
                      <a:r>
                        <a:rPr lang="en-US" sz="1400" spc="-10">
                          <a:solidFill>
                            <a:schemeClr val="tx1"/>
                          </a:solidFill>
                          <a:effectLst/>
                          <a:latin typeface="Trebuchet MS"/>
                        </a:rPr>
                        <a:t>$1,504</a:t>
                      </a:r>
                    </a:p>
                  </a:txBody>
                  <a:tcPr marL="0" marR="0" marT="0" marB="0" anchor="ctr">
                    <a:solidFill>
                      <a:srgbClr val="B7DDE0"/>
                    </a:solidFill>
                  </a:tcPr>
                </a:tc>
                <a:tc>
                  <a:txBody>
                    <a:bodyPr/>
                    <a:lstStyle/>
                    <a:p>
                      <a:pPr marL="53975" marR="43815" algn="ctr">
                        <a:spcBef>
                          <a:spcPts val="700"/>
                        </a:spcBef>
                        <a:spcAft>
                          <a:spcPts val="0"/>
                        </a:spcAft>
                      </a:pPr>
                      <a:r>
                        <a:rPr lang="en-US" sz="1400" spc="-10">
                          <a:solidFill>
                            <a:schemeClr val="tx1"/>
                          </a:solidFill>
                          <a:effectLst/>
                          <a:latin typeface="Trebuchet MS"/>
                        </a:rPr>
                        <a:t>$1,695</a:t>
                      </a:r>
                    </a:p>
                  </a:txBody>
                  <a:tcPr marL="0" marR="0" marT="0" marB="0" anchor="ctr">
                    <a:solidFill>
                      <a:srgbClr val="B7DDE0"/>
                    </a:solidFill>
                  </a:tcPr>
                </a:tc>
                <a:extLst>
                  <a:ext uri="{0D108BD9-81ED-4DB2-BD59-A6C34878D82A}">
                    <a16:rowId xmlns:a16="http://schemas.microsoft.com/office/drawing/2014/main" val="2097357928"/>
                  </a:ext>
                </a:extLst>
              </a:tr>
            </a:tbl>
          </a:graphicData>
        </a:graphic>
      </p:graphicFrame>
      <p:sp>
        <p:nvSpPr>
          <p:cNvPr id="6" name="TextBox 5">
            <a:extLst>
              <a:ext uri="{FF2B5EF4-FFF2-40B4-BE49-F238E27FC236}">
                <a16:creationId xmlns:a16="http://schemas.microsoft.com/office/drawing/2014/main" id="{22768D7F-DEC9-BFC1-CA86-4ADA7450A69E}"/>
              </a:ext>
            </a:extLst>
          </p:cNvPr>
          <p:cNvSpPr txBox="1"/>
          <p:nvPr/>
        </p:nvSpPr>
        <p:spPr>
          <a:xfrm>
            <a:off x="347736" y="6042517"/>
            <a:ext cx="10263916" cy="276999"/>
          </a:xfrm>
          <a:prstGeom prst="rect">
            <a:avLst/>
          </a:prstGeom>
          <a:noFill/>
        </p:spPr>
        <p:txBody>
          <a:bodyPr wrap="square" lIns="91440" tIns="45720" rIns="91440" bIns="45720" rtlCol="0" anchor="t">
            <a:spAutoFit/>
          </a:bodyPr>
          <a:lstStyle/>
          <a:p>
            <a:r>
              <a:rPr lang="en-US" sz="1200">
                <a:solidFill>
                  <a:srgbClr val="143156"/>
                </a:solidFill>
                <a:ea typeface="Verdana"/>
              </a:rPr>
              <a:t>NOTE: Housing costs based on 40th percentile Sydney rents. Weekly $ figures have been adjusted to allow for 6% inflation since June quarter 2022</a:t>
            </a:r>
            <a:endParaRPr lang="en-AU" sz="1200">
              <a:solidFill>
                <a:srgbClr val="143156"/>
              </a:solidFill>
              <a:ea typeface="Verdana" panose="020B0604030504040204" pitchFamily="34" charset="0"/>
            </a:endParaRPr>
          </a:p>
        </p:txBody>
      </p:sp>
    </p:spTree>
    <p:extLst>
      <p:ext uri="{BB962C8B-B14F-4D97-AF65-F5344CB8AC3E}">
        <p14:creationId xmlns:p14="http://schemas.microsoft.com/office/powerpoint/2010/main" val="3692075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 id="{FD1C74A4-CB2F-4310-A384-AA9D37333E8B}" vid="{37A373A8-08E0-4907-B49D-8690ED8144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Dorsch</dc:creator>
  <cp:revision>2</cp:revision>
  <dcterms:created xsi:type="dcterms:W3CDTF">2020-10-08T03:55:41Z</dcterms:created>
  <dcterms:modified xsi:type="dcterms:W3CDTF">2023-08-23T03:25:02Z</dcterms:modified>
</cp:coreProperties>
</file>